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1"/>
  </p:notesMasterIdLst>
  <p:sldIdLst>
    <p:sldId id="256" r:id="rId2"/>
    <p:sldId id="282" r:id="rId3"/>
    <p:sldId id="307" r:id="rId4"/>
    <p:sldId id="257" r:id="rId5"/>
    <p:sldId id="303" r:id="rId6"/>
    <p:sldId id="304" r:id="rId7"/>
    <p:sldId id="305" r:id="rId8"/>
    <p:sldId id="312" r:id="rId9"/>
    <p:sldId id="308" r:id="rId10"/>
    <p:sldId id="300" r:id="rId11"/>
    <p:sldId id="299" r:id="rId12"/>
    <p:sldId id="309" r:id="rId13"/>
    <p:sldId id="310" r:id="rId14"/>
    <p:sldId id="311" r:id="rId15"/>
    <p:sldId id="278" r:id="rId16"/>
    <p:sldId id="273"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0" d="100"/>
          <a:sy n="90" d="100"/>
        </p:scale>
        <p:origin x="-114" y="-13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4" Type="http://schemas.openxmlformats.org/officeDocument/2006/relationships/image" Target="../media/image1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2020-05-07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absolute value of a complex number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The absolute value of a complex number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The absolute value of a complex number</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The absolute value of a complex number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The absolute value of a complex number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The absolute value of a complex number</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The absolute value of a complex number</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The absolute value of a complex number</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absolute value of a complex number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The absolute value of a complex number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The absolute value of a complex number</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11.wav"/><Relationship Id="rId7" Type="http://schemas.openxmlformats.org/officeDocument/2006/relationships/image" Target="../media/image33.wmf"/><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16.bin"/><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audio" Target="../media/media11.wav"/><Relationship Id="rId9" Type="http://schemas.openxmlformats.org/officeDocument/2006/relationships/image" Target="../media/image34.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9.bin"/><Relationship Id="rId3" Type="http://schemas.microsoft.com/office/2007/relationships/media" Target="../media/media12.wav"/><Relationship Id="rId7" Type="http://schemas.openxmlformats.org/officeDocument/2006/relationships/image" Target="../media/image35.wmf"/><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oleObject" Target="../embeddings/oleObject18.bin"/><Relationship Id="rId11" Type="http://schemas.openxmlformats.org/officeDocument/2006/relationships/image" Target="../media/image37.wmf"/><Relationship Id="rId5" Type="http://schemas.openxmlformats.org/officeDocument/2006/relationships/slideLayout" Target="../slideLayouts/slideLayout2.xml"/><Relationship Id="rId10" Type="http://schemas.openxmlformats.org/officeDocument/2006/relationships/oleObject" Target="../embeddings/oleObject20.bin"/><Relationship Id="rId4" Type="http://schemas.openxmlformats.org/officeDocument/2006/relationships/audio" Target="../media/media12.wav"/><Relationship Id="rId9" Type="http://schemas.openxmlformats.org/officeDocument/2006/relationships/image" Target="../media/image36.wmf"/></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41.wmf"/><Relationship Id="rId18" Type="http://schemas.openxmlformats.org/officeDocument/2006/relationships/image" Target="../media/image8.png"/><Relationship Id="rId3" Type="http://schemas.microsoft.com/office/2007/relationships/media" Target="../media/media13.wav"/><Relationship Id="rId7" Type="http://schemas.openxmlformats.org/officeDocument/2006/relationships/image" Target="../media/image38.wmf"/><Relationship Id="rId12" Type="http://schemas.openxmlformats.org/officeDocument/2006/relationships/oleObject" Target="../embeddings/oleObject24.bin"/><Relationship Id="rId17" Type="http://schemas.openxmlformats.org/officeDocument/2006/relationships/image" Target="../media/image43.wmf"/><Relationship Id="rId2" Type="http://schemas.openxmlformats.org/officeDocument/2006/relationships/tags" Target="../tags/tag11.xml"/><Relationship Id="rId16" Type="http://schemas.openxmlformats.org/officeDocument/2006/relationships/oleObject" Target="../embeddings/oleObject26.bin"/><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image" Target="../media/image40.wmf"/><Relationship Id="rId5" Type="http://schemas.openxmlformats.org/officeDocument/2006/relationships/slideLayout" Target="../slideLayouts/slideLayout2.xml"/><Relationship Id="rId15" Type="http://schemas.openxmlformats.org/officeDocument/2006/relationships/image" Target="../media/image42.wmf"/><Relationship Id="rId10" Type="http://schemas.openxmlformats.org/officeDocument/2006/relationships/oleObject" Target="../embeddings/oleObject23.bin"/><Relationship Id="rId4" Type="http://schemas.openxmlformats.org/officeDocument/2006/relationships/audio" Target="../media/media13.wav"/><Relationship Id="rId9" Type="http://schemas.openxmlformats.org/officeDocument/2006/relationships/image" Target="../media/image39.wmf"/><Relationship Id="rId14" Type="http://schemas.openxmlformats.org/officeDocument/2006/relationships/oleObject" Target="../embeddings/oleObject25.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8.bin"/><Relationship Id="rId3" Type="http://schemas.microsoft.com/office/2007/relationships/media" Target="../media/media14.wav"/><Relationship Id="rId7" Type="http://schemas.openxmlformats.org/officeDocument/2006/relationships/image" Target="../media/image44.wmf"/><Relationship Id="rId2" Type="http://schemas.openxmlformats.org/officeDocument/2006/relationships/tags" Target="../tags/tag12.xml"/><Relationship Id="rId1" Type="http://schemas.openxmlformats.org/officeDocument/2006/relationships/vmlDrawing" Target="../drawings/vmlDrawing9.vml"/><Relationship Id="rId6" Type="http://schemas.openxmlformats.org/officeDocument/2006/relationships/oleObject" Target="../embeddings/oleObject27.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4.wav"/><Relationship Id="rId9" Type="http://schemas.openxmlformats.org/officeDocument/2006/relationships/image" Target="../media/image45.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5.wav"/><Relationship Id="rId7" Type="http://schemas.openxmlformats.org/officeDocument/2006/relationships/image" Target="../media/image12.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14.png"/><Relationship Id="rId4" Type="http://schemas.openxmlformats.org/officeDocument/2006/relationships/audio" Target="../media/media5.wav"/><Relationship Id="rId9" Type="http://schemas.openxmlformats.org/officeDocument/2006/relationships/image" Target="../media/image13.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8.wmf"/><Relationship Id="rId3" Type="http://schemas.microsoft.com/office/2007/relationships/media" Target="../media/media6.wav"/><Relationship Id="rId7" Type="http://schemas.openxmlformats.org/officeDocument/2006/relationships/image" Target="../media/image15.wmf"/><Relationship Id="rId12" Type="http://schemas.openxmlformats.org/officeDocument/2006/relationships/oleObject" Target="../embeddings/oleObject6.bin"/><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7.wmf"/><Relationship Id="rId5" Type="http://schemas.openxmlformats.org/officeDocument/2006/relationships/slideLayout" Target="../slideLayouts/slideLayout2.xml"/><Relationship Id="rId10" Type="http://schemas.openxmlformats.org/officeDocument/2006/relationships/oleObject" Target="../embeddings/oleObject5.bin"/><Relationship Id="rId4" Type="http://schemas.openxmlformats.org/officeDocument/2006/relationships/audio" Target="../media/media6.wav"/><Relationship Id="rId9" Type="http://schemas.openxmlformats.org/officeDocument/2006/relationships/image" Target="../media/image16.wmf"/><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2.wmf"/><Relationship Id="rId18" Type="http://schemas.openxmlformats.org/officeDocument/2006/relationships/image" Target="../media/image9.png"/><Relationship Id="rId3" Type="http://schemas.microsoft.com/office/2007/relationships/media" Target="../media/media7.wav"/><Relationship Id="rId7" Type="http://schemas.openxmlformats.org/officeDocument/2006/relationships/image" Target="../media/image19.wmf"/><Relationship Id="rId12" Type="http://schemas.openxmlformats.org/officeDocument/2006/relationships/oleObject" Target="../embeddings/oleObject10.bin"/><Relationship Id="rId17" Type="http://schemas.openxmlformats.org/officeDocument/2006/relationships/image" Target="../media/image24.wmf"/><Relationship Id="rId2" Type="http://schemas.openxmlformats.org/officeDocument/2006/relationships/tags" Target="../tags/tag5.xml"/><Relationship Id="rId16"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21.wmf"/><Relationship Id="rId5" Type="http://schemas.openxmlformats.org/officeDocument/2006/relationships/slideLayout" Target="../slideLayouts/slideLayout2.xml"/><Relationship Id="rId15" Type="http://schemas.openxmlformats.org/officeDocument/2006/relationships/image" Target="../media/image23.wmf"/><Relationship Id="rId10" Type="http://schemas.openxmlformats.org/officeDocument/2006/relationships/oleObject" Target="../embeddings/oleObject9.bin"/><Relationship Id="rId4" Type="http://schemas.openxmlformats.org/officeDocument/2006/relationships/audio" Target="../media/media7.wav"/><Relationship Id="rId9" Type="http://schemas.openxmlformats.org/officeDocument/2006/relationships/image" Target="../media/image20.wmf"/><Relationship Id="rId1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audio" Target="../media/media8.wav"/><Relationship Id="rId9" Type="http://schemas.openxmlformats.org/officeDocument/2006/relationships/image" Target="../media/image25.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5.bin"/><Relationship Id="rId3" Type="http://schemas.microsoft.com/office/2007/relationships/media" Target="../media/media9.wav"/><Relationship Id="rId7" Type="http://schemas.openxmlformats.org/officeDocument/2006/relationships/image" Target="../media/image31.w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wav"/><Relationship Id="rId9" Type="http://schemas.openxmlformats.org/officeDocument/2006/relationships/image" Target="../media/image3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1.6.5 The absolute value</a:t>
            </a:r>
            <a:br>
              <a:rPr lang="en-US" dirty="0" smtClean="0"/>
            </a:br>
            <a:r>
              <a:rPr lang="en-US" dirty="0" smtClean="0"/>
              <a:t>of a complex number</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674"/>
    </mc:Choice>
    <mc:Fallback>
      <p:transition spd="slow" advTm="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 is positive definite</a:t>
            </a:r>
            <a:endParaRPr lang="en-CA" dirty="0"/>
          </a:p>
        </p:txBody>
      </p:sp>
      <p:sp>
        <p:nvSpPr>
          <p:cNvPr id="3" name="Content Placeholder 2"/>
          <p:cNvSpPr>
            <a:spLocks noGrp="1"/>
          </p:cNvSpPr>
          <p:nvPr>
            <p:ph idx="1"/>
          </p:nvPr>
        </p:nvSpPr>
        <p:spPr/>
        <p:txBody>
          <a:bodyPr/>
          <a:lstStyle/>
          <a:p>
            <a:pPr marL="0" indent="0">
              <a:buNone/>
            </a:pPr>
            <a:r>
              <a:rPr lang="en-US" dirty="0"/>
              <a:t>Theorem:  </a:t>
            </a:r>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 0</a:t>
            </a:r>
            <a:r>
              <a:rPr lang="en-US" dirty="0"/>
              <a:t> if and only if </a:t>
            </a:r>
            <a:r>
              <a:rPr lang="en-US" i="1" dirty="0">
                <a:latin typeface="Times New Roman" panose="02020603050405020304" pitchFamily="18" charset="0"/>
              </a:rPr>
              <a:t>z</a:t>
            </a:r>
            <a:r>
              <a:rPr lang="en-US" dirty="0">
                <a:latin typeface="Times New Roman" panose="02020603050405020304" pitchFamily="18" charset="0"/>
              </a:rPr>
              <a:t> = 0</a:t>
            </a:r>
            <a:r>
              <a:rPr lang="en-US" dirty="0"/>
              <a:t>.</a:t>
            </a:r>
          </a:p>
          <a:p>
            <a:pPr marL="0" indent="0">
              <a:buNone/>
            </a:pPr>
            <a:endParaRPr lang="en-US" dirty="0"/>
          </a:p>
          <a:p>
            <a:r>
              <a:rPr lang="en-US" dirty="0" smtClean="0"/>
              <a:t>How do we prove a statement that says </a:t>
            </a:r>
            <a:r>
              <a:rPr lang="en-US" i="1" dirty="0" smtClean="0"/>
              <a:t>P</a:t>
            </a:r>
            <a:r>
              <a:rPr lang="en-US" dirty="0" smtClean="0"/>
              <a:t> if and only if </a:t>
            </a:r>
            <a:r>
              <a:rPr lang="en-US" i="1" dirty="0" smtClean="0"/>
              <a:t>Q</a:t>
            </a:r>
            <a:endParaRPr lang="en-US" i="1" dirty="0"/>
          </a:p>
          <a:p>
            <a:pPr lvl="1"/>
            <a:r>
              <a:rPr lang="en-US" dirty="0" smtClean="0"/>
              <a:t>There are four ways of proving this:</a:t>
            </a:r>
          </a:p>
          <a:p>
            <a:pPr marL="857250" lvl="1" indent="-457200">
              <a:buFont typeface="+mj-lt"/>
              <a:buAutoNum type="arabicPeriod"/>
            </a:pPr>
            <a:r>
              <a:rPr lang="en-US" dirty="0" smtClean="0"/>
              <a:t>Assume </a:t>
            </a:r>
            <a:r>
              <a:rPr lang="en-US" i="1" dirty="0" smtClean="0"/>
              <a:t>P</a:t>
            </a:r>
            <a:r>
              <a:rPr lang="en-US" dirty="0" smtClean="0"/>
              <a:t> is true, and show that </a:t>
            </a:r>
            <a:r>
              <a:rPr lang="en-US" i="1" dirty="0" smtClean="0"/>
              <a:t>Q</a:t>
            </a:r>
            <a:r>
              <a:rPr lang="en-US" dirty="0" smtClean="0"/>
              <a:t> is true.</a:t>
            </a:r>
            <a:br>
              <a:rPr lang="en-US" dirty="0" smtClean="0"/>
            </a:br>
            <a:r>
              <a:rPr lang="en-US" dirty="0" smtClean="0"/>
              <a:t>Assume </a:t>
            </a:r>
            <a:r>
              <a:rPr lang="en-US" i="1" dirty="0" smtClean="0"/>
              <a:t>Q</a:t>
            </a:r>
            <a:r>
              <a:rPr lang="en-US" dirty="0" smtClean="0"/>
              <a:t> is true, and show that </a:t>
            </a:r>
            <a:r>
              <a:rPr lang="en-US" i="1" dirty="0" smtClean="0"/>
              <a:t>P</a:t>
            </a:r>
            <a:r>
              <a:rPr lang="en-US" dirty="0" smtClean="0"/>
              <a:t> is true.</a:t>
            </a:r>
          </a:p>
          <a:p>
            <a:pPr marL="857250" lvl="1" indent="-457200">
              <a:buFont typeface="+mj-lt"/>
              <a:buAutoNum type="arabicPeriod"/>
            </a:pPr>
            <a:r>
              <a:rPr lang="en-US" dirty="0" smtClean="0"/>
              <a:t>Assume </a:t>
            </a:r>
            <a:r>
              <a:rPr lang="en-US" i="1" dirty="0" smtClean="0"/>
              <a:t>P</a:t>
            </a:r>
            <a:r>
              <a:rPr lang="en-US" dirty="0" smtClean="0"/>
              <a:t> is true, and show that </a:t>
            </a:r>
            <a:r>
              <a:rPr lang="en-US" i="1" dirty="0" smtClean="0"/>
              <a:t>Q</a:t>
            </a:r>
            <a:r>
              <a:rPr lang="en-US" dirty="0" smtClean="0"/>
              <a:t> is true.</a:t>
            </a:r>
            <a:br>
              <a:rPr lang="en-US" dirty="0" smtClean="0"/>
            </a:br>
            <a:r>
              <a:rPr lang="en-US" dirty="0" smtClean="0"/>
              <a:t>Assume </a:t>
            </a:r>
            <a:r>
              <a:rPr lang="en-US" i="1" dirty="0" smtClean="0"/>
              <a:t>P</a:t>
            </a:r>
            <a:r>
              <a:rPr lang="en-US" dirty="0" smtClean="0"/>
              <a:t> is false, and show that </a:t>
            </a:r>
            <a:r>
              <a:rPr lang="en-US" i="1" dirty="0" smtClean="0"/>
              <a:t>Q</a:t>
            </a:r>
            <a:r>
              <a:rPr lang="en-US" dirty="0" smtClean="0"/>
              <a:t> is false.</a:t>
            </a:r>
          </a:p>
          <a:p>
            <a:pPr marL="857250" lvl="1" indent="-457200">
              <a:buFont typeface="+mj-lt"/>
              <a:buAutoNum type="arabicPeriod"/>
            </a:pPr>
            <a:r>
              <a:rPr lang="en-US" dirty="0"/>
              <a:t>Assume </a:t>
            </a:r>
            <a:r>
              <a:rPr lang="en-US" i="1" dirty="0" smtClean="0"/>
              <a:t>P</a:t>
            </a:r>
            <a:r>
              <a:rPr lang="en-US" dirty="0" smtClean="0"/>
              <a:t> </a:t>
            </a:r>
            <a:r>
              <a:rPr lang="en-US" dirty="0"/>
              <a:t>is </a:t>
            </a:r>
            <a:r>
              <a:rPr lang="en-US" dirty="0" smtClean="0"/>
              <a:t>false, </a:t>
            </a:r>
            <a:r>
              <a:rPr lang="en-US" dirty="0"/>
              <a:t>and show that </a:t>
            </a:r>
            <a:r>
              <a:rPr lang="en-US" i="1" dirty="0" smtClean="0"/>
              <a:t>Q</a:t>
            </a:r>
            <a:r>
              <a:rPr lang="en-US" dirty="0" smtClean="0"/>
              <a:t> </a:t>
            </a:r>
            <a:r>
              <a:rPr lang="en-US" dirty="0"/>
              <a:t>is </a:t>
            </a:r>
            <a:r>
              <a:rPr lang="en-US" dirty="0" smtClean="0"/>
              <a:t>false.</a:t>
            </a:r>
            <a:r>
              <a:rPr lang="en-US" dirty="0"/>
              <a:t/>
            </a:r>
            <a:br>
              <a:rPr lang="en-US" dirty="0"/>
            </a:br>
            <a:r>
              <a:rPr lang="en-US" dirty="0"/>
              <a:t>Assume </a:t>
            </a:r>
            <a:r>
              <a:rPr lang="en-US" i="1" dirty="0" smtClean="0"/>
              <a:t>Q</a:t>
            </a:r>
            <a:r>
              <a:rPr lang="en-US" dirty="0" smtClean="0"/>
              <a:t> </a:t>
            </a:r>
            <a:r>
              <a:rPr lang="en-US" dirty="0"/>
              <a:t>is </a:t>
            </a:r>
            <a:r>
              <a:rPr lang="en-US" dirty="0" smtClean="0"/>
              <a:t>false, </a:t>
            </a:r>
            <a:r>
              <a:rPr lang="en-US" dirty="0"/>
              <a:t>and show that </a:t>
            </a:r>
            <a:r>
              <a:rPr lang="en-US" i="1" dirty="0" smtClean="0"/>
              <a:t>P</a:t>
            </a:r>
            <a:r>
              <a:rPr lang="en-US" dirty="0" smtClean="0"/>
              <a:t> </a:t>
            </a:r>
            <a:r>
              <a:rPr lang="en-US" dirty="0"/>
              <a:t>is </a:t>
            </a:r>
            <a:r>
              <a:rPr lang="en-US" dirty="0" smtClean="0"/>
              <a:t>false.</a:t>
            </a:r>
          </a:p>
          <a:p>
            <a:pPr marL="857250" lvl="1" indent="-457200">
              <a:buFont typeface="+mj-lt"/>
              <a:buAutoNum type="arabicPeriod"/>
            </a:pPr>
            <a:r>
              <a:rPr lang="en-US" dirty="0" smtClean="0"/>
              <a:t>Assume </a:t>
            </a:r>
            <a:r>
              <a:rPr lang="en-US" i="1" dirty="0" smtClean="0"/>
              <a:t>Q</a:t>
            </a:r>
            <a:r>
              <a:rPr lang="en-US" dirty="0" smtClean="0"/>
              <a:t> </a:t>
            </a:r>
            <a:r>
              <a:rPr lang="en-US" dirty="0"/>
              <a:t>is true, and show that </a:t>
            </a:r>
            <a:r>
              <a:rPr lang="en-US" i="1" dirty="0" smtClean="0"/>
              <a:t>P</a:t>
            </a:r>
            <a:r>
              <a:rPr lang="en-US" dirty="0" smtClean="0"/>
              <a:t> </a:t>
            </a:r>
            <a:r>
              <a:rPr lang="en-US" dirty="0"/>
              <a:t>is true.</a:t>
            </a:r>
            <a:br>
              <a:rPr lang="en-US" dirty="0"/>
            </a:br>
            <a:r>
              <a:rPr lang="en-US" dirty="0"/>
              <a:t>Assume </a:t>
            </a:r>
            <a:r>
              <a:rPr lang="en-US" i="1" dirty="0" smtClean="0"/>
              <a:t>Q</a:t>
            </a:r>
            <a:r>
              <a:rPr lang="en-US" dirty="0" smtClean="0"/>
              <a:t> </a:t>
            </a:r>
            <a:r>
              <a:rPr lang="en-US" dirty="0"/>
              <a:t>is false, and show that </a:t>
            </a:r>
            <a:r>
              <a:rPr lang="en-US" i="1" dirty="0" smtClean="0"/>
              <a:t>P</a:t>
            </a:r>
            <a:r>
              <a:rPr lang="en-US" dirty="0" smtClean="0"/>
              <a:t> </a:t>
            </a:r>
            <a:r>
              <a:rPr lang="en-US" dirty="0"/>
              <a:t>is false.</a:t>
            </a:r>
          </a:p>
          <a:p>
            <a:pPr marL="857250" lvl="1" indent="-457200">
              <a:buFont typeface="+mj-lt"/>
              <a:buAutoNum type="arabicPeriod"/>
            </a:pPr>
            <a:endParaRPr lang="en-US" dirty="0" smtClean="0"/>
          </a:p>
          <a:p>
            <a:pPr marL="857250" lvl="1" indent="-457200">
              <a:buFont typeface="+mj-lt"/>
              <a:buAutoNum type="arabicPeriod"/>
            </a:pPr>
            <a:endParaRPr lang="en-US" dirty="0"/>
          </a:p>
          <a:p>
            <a:pPr marL="0" indent="0">
              <a:buNone/>
            </a:pPr>
            <a:endParaRPr lang="en-US" dirty="0" smtClean="0"/>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1" name="Slide Number Placeholder 10"/>
          <p:cNvSpPr>
            <a:spLocks noGrp="1"/>
          </p:cNvSpPr>
          <p:nvPr>
            <p:ph type="sldNum" sz="quarter" idx="12"/>
          </p:nvPr>
        </p:nvSpPr>
        <p:spPr/>
        <p:txBody>
          <a:bodyPr/>
          <a:lstStyle/>
          <a:p>
            <a:fld id="{42EF6DC8-DA9C-4533-8A40-BB00A2545AF8}" type="slidenum">
              <a:rPr lang="en-CA" smtClean="0"/>
              <a:pPr/>
              <a:t>10</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08419746"/>
      </p:ext>
    </p:extLst>
  </p:cSld>
  <p:clrMapOvr>
    <a:masterClrMapping/>
  </p:clrMapOvr>
  <mc:AlternateContent xmlns:mc="http://schemas.openxmlformats.org/markup-compatibility/2006">
    <mc:Choice xmlns:p14="http://schemas.microsoft.com/office/powerpoint/2010/main" Requires="p14">
      <p:transition spd="slow" p14:dur="2000" advTm="72393"/>
    </mc:Choice>
    <mc:Fallback>
      <p:transition spd="slow" advTm="7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 is positive definite</a:t>
            </a:r>
            <a:endParaRPr lang="en-CA" dirty="0">
              <a:latin typeface="Times New Roman" panose="02020603050405020304" pitchFamily="18" charset="0"/>
            </a:endParaRPr>
          </a:p>
        </p:txBody>
      </p:sp>
      <p:sp>
        <p:nvSpPr>
          <p:cNvPr id="3" name="Content Placeholder 2"/>
          <p:cNvSpPr>
            <a:spLocks noGrp="1"/>
          </p:cNvSpPr>
          <p:nvPr>
            <p:ph idx="1"/>
          </p:nvPr>
        </p:nvSpPr>
        <p:spPr/>
        <p:txBody>
          <a:bodyPr/>
          <a:lstStyle/>
          <a:p>
            <a:pPr marL="0" indent="0">
              <a:buNone/>
            </a:pPr>
            <a:r>
              <a:rPr lang="en-US" dirty="0" smtClean="0"/>
              <a:t>Theorem: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0</a:t>
            </a:r>
            <a:r>
              <a:rPr lang="en-US" dirty="0" smtClean="0"/>
              <a:t> if and only if </a:t>
            </a:r>
            <a:r>
              <a:rPr lang="en-US" i="1" dirty="0" smtClean="0">
                <a:latin typeface="Times New Roman" panose="02020603050405020304" pitchFamily="18" charset="0"/>
              </a:rPr>
              <a:t>z</a:t>
            </a:r>
            <a:r>
              <a:rPr lang="en-US" dirty="0" smtClean="0">
                <a:latin typeface="Times New Roman" panose="02020603050405020304" pitchFamily="18" charset="0"/>
              </a:rPr>
              <a:t> = 0</a:t>
            </a:r>
            <a:r>
              <a:rPr lang="en-US" dirty="0" smtClean="0"/>
              <a:t>.</a:t>
            </a:r>
          </a:p>
          <a:p>
            <a:pPr marL="0" indent="0">
              <a:buNone/>
            </a:pPr>
            <a:r>
              <a:rPr lang="en-US" dirty="0" smtClean="0"/>
              <a:t>Proof:	Assume </a:t>
            </a:r>
            <a:r>
              <a:rPr lang="en-US" i="1" dirty="0" smtClean="0">
                <a:latin typeface="Times New Roman" panose="02020603050405020304" pitchFamily="18" charset="0"/>
              </a:rPr>
              <a:t>z</a:t>
            </a:r>
            <a:r>
              <a:rPr lang="en-US" dirty="0" smtClean="0">
                <a:latin typeface="Times New Roman" panose="02020603050405020304" pitchFamily="18" charset="0"/>
              </a:rPr>
              <a:t> = 0 + 0</a:t>
            </a:r>
            <a:r>
              <a:rPr lang="en-US" i="1" dirty="0" smtClean="0">
                <a:latin typeface="Times New Roman" panose="02020603050405020304" pitchFamily="18" charset="0"/>
              </a:rPr>
              <a:t>j</a:t>
            </a:r>
            <a:r>
              <a:rPr lang="en-US" dirty="0" smtClean="0"/>
              <a:t>.</a:t>
            </a:r>
          </a:p>
          <a:p>
            <a:pPr marL="0" indent="0">
              <a:buNone/>
            </a:pPr>
            <a:r>
              <a:rPr lang="en-US" dirty="0" smtClean="0"/>
              <a:t>	</a:t>
            </a:r>
            <a:r>
              <a:rPr lang="en-US" dirty="0"/>
              <a:t>	</a:t>
            </a:r>
            <a:r>
              <a:rPr lang="en-US" dirty="0" smtClean="0"/>
              <a:t>Thus,                                            .</a:t>
            </a:r>
          </a:p>
          <a:p>
            <a:pPr marL="0" indent="0">
              <a:buNone/>
            </a:pPr>
            <a:r>
              <a:rPr lang="en-US" dirty="0" smtClean="0"/>
              <a:t>	Assume </a:t>
            </a:r>
            <a:r>
              <a:rPr lang="en-US" i="1" dirty="0">
                <a:latin typeface="Times New Roman" panose="02020603050405020304" pitchFamily="18" charset="0"/>
              </a:rPr>
              <a:t>z</a:t>
            </a:r>
            <a:r>
              <a:rPr lang="en-US" dirty="0">
                <a:latin typeface="Times New Roman" panose="02020603050405020304" pitchFamily="18" charset="0"/>
              </a:rPr>
              <a:t> </a:t>
            </a:r>
            <a:r>
              <a:rPr lang="en-US" dirty="0" smtClean="0">
                <a:latin typeface="Times New Roman" panose="02020603050405020304" pitchFamily="18" charset="0"/>
              </a:rPr>
              <a:t>≠ 0 + 0</a:t>
            </a:r>
            <a:r>
              <a:rPr lang="en-US" i="1" dirty="0" smtClean="0">
                <a:latin typeface="Times New Roman" panose="02020603050405020304" pitchFamily="18" charset="0"/>
              </a:rPr>
              <a:t>j</a:t>
            </a:r>
            <a:r>
              <a:rPr lang="en-US" dirty="0" smtClean="0"/>
              <a:t>.</a:t>
            </a:r>
          </a:p>
          <a:p>
            <a:pPr marL="0" indent="0">
              <a:buNone/>
            </a:pPr>
            <a:r>
              <a:rPr lang="en-US" dirty="0"/>
              <a:t>	</a:t>
            </a:r>
            <a:r>
              <a:rPr lang="en-US" dirty="0" smtClean="0"/>
              <a:t>	Thus,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smtClean="0">
                <a:latin typeface="Symbol" panose="05050102010706020507" pitchFamily="18" charset="2"/>
              </a:rPr>
              <a:t>b </a:t>
            </a:r>
            <a:r>
              <a:rPr lang="en-US" i="1" dirty="0" smtClean="0">
                <a:latin typeface="Times New Roman" panose="02020603050405020304" pitchFamily="18" charset="0"/>
              </a:rPr>
              <a:t>j</a:t>
            </a:r>
            <a:r>
              <a:rPr lang="en-US" dirty="0" smtClean="0"/>
              <a:t> where </a:t>
            </a:r>
            <a:r>
              <a:rPr lang="en-US" i="1" dirty="0" smtClean="0">
                <a:latin typeface="Symbol" panose="05050102010706020507" pitchFamily="18" charset="2"/>
              </a:rPr>
              <a:t>a</a:t>
            </a:r>
            <a:r>
              <a:rPr lang="en-US" dirty="0">
                <a:latin typeface="Times New Roman" panose="02020603050405020304" pitchFamily="18" charset="0"/>
              </a:rPr>
              <a:t> ≠ 0</a:t>
            </a:r>
            <a:r>
              <a:rPr lang="en-US" i="1" dirty="0" smtClean="0"/>
              <a:t> </a:t>
            </a:r>
            <a:r>
              <a:rPr lang="en-US" dirty="0" smtClean="0"/>
              <a:t>or </a:t>
            </a:r>
            <a:r>
              <a:rPr lang="en-US" i="1" dirty="0" smtClean="0">
                <a:latin typeface="Symbol" panose="05050102010706020507" pitchFamily="18" charset="2"/>
              </a:rPr>
              <a:t>b</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a:t>
            </a:r>
            <a:endParaRPr lang="en-US" dirty="0" smtClean="0"/>
          </a:p>
          <a:p>
            <a:pPr marL="0" indent="0">
              <a:buNone/>
            </a:pPr>
            <a:r>
              <a:rPr lang="en-US" dirty="0"/>
              <a:t>		</a:t>
            </a:r>
            <a:r>
              <a:rPr lang="en-US" dirty="0" smtClean="0"/>
              <a:t>Thus, either </a:t>
            </a:r>
            <a:r>
              <a:rPr lang="en-US" i="1" dirty="0">
                <a:latin typeface="Symbol" panose="05050102010706020507" pitchFamily="18" charset="2"/>
              </a:rPr>
              <a:t>a </a:t>
            </a:r>
            <a:r>
              <a:rPr lang="en-US" baseline="30000" dirty="0">
                <a:latin typeface="Times New Roman" panose="02020603050405020304" pitchFamily="18" charset="0"/>
              </a:rPr>
              <a:t>2 </a:t>
            </a:r>
            <a:r>
              <a:rPr lang="en-US" dirty="0" smtClean="0">
                <a:latin typeface="Times New Roman" panose="02020603050405020304" pitchFamily="18" charset="0"/>
              </a:rPr>
              <a:t>&gt; 0</a:t>
            </a:r>
            <a:r>
              <a:rPr lang="en-US" i="1" dirty="0" smtClean="0"/>
              <a:t> </a:t>
            </a:r>
            <a:r>
              <a:rPr lang="en-US" dirty="0"/>
              <a:t>and </a:t>
            </a:r>
            <a:r>
              <a:rPr lang="en-US" i="1" dirty="0">
                <a:latin typeface="Symbol" panose="05050102010706020507" pitchFamily="18" charset="2"/>
              </a:rPr>
              <a:t>b </a:t>
            </a:r>
            <a:r>
              <a:rPr lang="en-US" baseline="30000" dirty="0">
                <a:latin typeface="Times New Roman" panose="02020603050405020304" pitchFamily="18" charset="0"/>
              </a:rPr>
              <a:t>2 </a:t>
            </a:r>
            <a:r>
              <a:rPr lang="en-US" dirty="0">
                <a:latin typeface="Times New Roman" panose="02020603050405020304" pitchFamily="18" charset="0"/>
              </a:rPr>
              <a:t>≥</a:t>
            </a:r>
            <a:r>
              <a:rPr lang="en-US" dirty="0" smtClean="0">
                <a:latin typeface="Times New Roman" panose="02020603050405020304" pitchFamily="18" charset="0"/>
              </a:rPr>
              <a:t> 0, or </a:t>
            </a:r>
            <a:r>
              <a:rPr lang="en-US" i="1" dirty="0" smtClean="0">
                <a:latin typeface="Symbol" panose="05050102010706020507" pitchFamily="18" charset="2"/>
              </a:rPr>
              <a:t>a </a:t>
            </a:r>
            <a:r>
              <a:rPr lang="en-US" baseline="30000" dirty="0" smtClean="0">
                <a:latin typeface="Times New Roman" panose="02020603050405020304" pitchFamily="18" charset="0"/>
              </a:rPr>
              <a:t>2 </a:t>
            </a:r>
            <a:r>
              <a:rPr lang="en-US" dirty="0">
                <a:latin typeface="Times New Roman" panose="02020603050405020304" pitchFamily="18" charset="0"/>
              </a:rPr>
              <a:t>≥</a:t>
            </a:r>
            <a:r>
              <a:rPr lang="en-US" dirty="0" smtClean="0">
                <a:latin typeface="Times New Roman" panose="02020603050405020304" pitchFamily="18" charset="0"/>
              </a:rPr>
              <a:t> 0</a:t>
            </a:r>
            <a:r>
              <a:rPr lang="en-US" i="1" dirty="0" smtClean="0"/>
              <a:t> </a:t>
            </a:r>
            <a:r>
              <a:rPr lang="en-US" dirty="0" smtClean="0"/>
              <a:t>and </a:t>
            </a:r>
            <a:r>
              <a:rPr lang="en-US" i="1" dirty="0" smtClean="0">
                <a:latin typeface="Symbol" panose="05050102010706020507" pitchFamily="18" charset="2"/>
              </a:rPr>
              <a:t>b </a:t>
            </a:r>
            <a:r>
              <a:rPr lang="en-US" baseline="30000" dirty="0" smtClean="0">
                <a:latin typeface="Times New Roman" panose="02020603050405020304" pitchFamily="18" charset="0"/>
              </a:rPr>
              <a:t>2 </a:t>
            </a:r>
            <a:r>
              <a:rPr lang="en-US" dirty="0" smtClean="0">
                <a:latin typeface="Times New Roman" panose="02020603050405020304" pitchFamily="18" charset="0"/>
              </a:rPr>
              <a:t>&gt; 0.</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If </a:t>
            </a:r>
            <a:r>
              <a:rPr lang="en-US" i="1" dirty="0">
                <a:latin typeface="Symbol" panose="05050102010706020507" pitchFamily="18" charset="2"/>
              </a:rPr>
              <a:t>b </a:t>
            </a:r>
            <a:r>
              <a:rPr lang="en-US" baseline="30000" dirty="0">
                <a:latin typeface="Times New Roman" panose="02020603050405020304" pitchFamily="18" charset="0"/>
              </a:rPr>
              <a:t>2 </a:t>
            </a:r>
            <a:r>
              <a:rPr lang="en-US" dirty="0">
                <a:latin typeface="Times New Roman" panose="02020603050405020304" pitchFamily="18" charset="0"/>
              </a:rPr>
              <a:t>≥ 0, </a:t>
            </a:r>
            <a:r>
              <a:rPr lang="en-US" i="1" dirty="0">
                <a:latin typeface="Symbol" panose="05050102010706020507" pitchFamily="18" charset="2"/>
              </a:rPr>
              <a:t>a </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b </a:t>
            </a:r>
            <a:r>
              <a:rPr lang="en-US" baseline="30000" dirty="0">
                <a:latin typeface="Times New Roman" panose="02020603050405020304" pitchFamily="18" charset="0"/>
              </a:rPr>
              <a:t>2 </a:t>
            </a:r>
            <a:r>
              <a:rPr lang="en-US" dirty="0">
                <a:latin typeface="Times New Roman" panose="02020603050405020304" pitchFamily="18" charset="0"/>
              </a:rPr>
              <a:t>≥ </a:t>
            </a:r>
            <a:r>
              <a:rPr lang="en-US" i="1" dirty="0">
                <a:latin typeface="Symbol" panose="05050102010706020507" pitchFamily="18" charset="2"/>
              </a:rPr>
              <a:t>a </a:t>
            </a:r>
            <a:r>
              <a:rPr lang="en-US" baseline="30000" dirty="0">
                <a:latin typeface="Times New Roman" panose="02020603050405020304" pitchFamily="18" charset="0"/>
              </a:rPr>
              <a:t>2</a:t>
            </a:r>
            <a:r>
              <a:rPr lang="en-US" dirty="0">
                <a:latin typeface="Times New Roman" panose="02020603050405020304" pitchFamily="18" charset="0"/>
              </a:rPr>
              <a:t>, yet</a:t>
            </a:r>
            <a:r>
              <a:rPr lang="en-US" i="1" dirty="0">
                <a:latin typeface="Symbol" panose="05050102010706020507" pitchFamily="18" charset="2"/>
              </a:rPr>
              <a:t> a </a:t>
            </a:r>
            <a:r>
              <a:rPr lang="en-US" baseline="30000" dirty="0">
                <a:latin typeface="Times New Roman" panose="02020603050405020304" pitchFamily="18" charset="0"/>
              </a:rPr>
              <a:t>2 </a:t>
            </a:r>
            <a:r>
              <a:rPr lang="en-US" dirty="0">
                <a:latin typeface="Times New Roman" panose="02020603050405020304" pitchFamily="18" charset="0"/>
              </a:rPr>
              <a:t>&gt; 0</a:t>
            </a:r>
          </a:p>
          <a:p>
            <a:pPr marL="0" indent="0">
              <a:buNone/>
            </a:pPr>
            <a:r>
              <a:rPr lang="en-US" dirty="0">
                <a:latin typeface="Times New Roman" panose="02020603050405020304" pitchFamily="18" charset="0"/>
              </a:rPr>
              <a:t>		    –  If </a:t>
            </a:r>
            <a:r>
              <a:rPr lang="en-US" i="1" dirty="0">
                <a:latin typeface="Symbol" panose="05050102010706020507" pitchFamily="18" charset="2"/>
              </a:rPr>
              <a:t>a </a:t>
            </a:r>
            <a:r>
              <a:rPr lang="en-US" baseline="30000" dirty="0">
                <a:latin typeface="Times New Roman" panose="02020603050405020304" pitchFamily="18" charset="0"/>
              </a:rPr>
              <a:t>2 </a:t>
            </a:r>
            <a:r>
              <a:rPr lang="en-US" dirty="0">
                <a:latin typeface="Times New Roman" panose="02020603050405020304" pitchFamily="18" charset="0"/>
              </a:rPr>
              <a:t>≥ 0, </a:t>
            </a:r>
            <a:r>
              <a:rPr lang="en-US" i="1" dirty="0">
                <a:latin typeface="Symbol" panose="05050102010706020507" pitchFamily="18" charset="2"/>
              </a:rPr>
              <a:t>a </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Symbol" panose="05050102010706020507" pitchFamily="18" charset="2"/>
              </a:rPr>
              <a:t>b </a:t>
            </a:r>
            <a:r>
              <a:rPr lang="en-US" baseline="30000" dirty="0">
                <a:latin typeface="Times New Roman" panose="02020603050405020304" pitchFamily="18" charset="0"/>
              </a:rPr>
              <a:t>2 </a:t>
            </a:r>
            <a:r>
              <a:rPr lang="en-US" dirty="0">
                <a:latin typeface="Times New Roman" panose="02020603050405020304" pitchFamily="18" charset="0"/>
              </a:rPr>
              <a:t>≥ </a:t>
            </a:r>
            <a:r>
              <a:rPr lang="en-US" i="1" dirty="0">
                <a:latin typeface="Symbol" panose="05050102010706020507" pitchFamily="18" charset="2"/>
              </a:rPr>
              <a:t>b </a:t>
            </a:r>
            <a:r>
              <a:rPr lang="en-US" baseline="30000" dirty="0">
                <a:latin typeface="Times New Roman" panose="02020603050405020304" pitchFamily="18" charset="0"/>
              </a:rPr>
              <a:t>2</a:t>
            </a:r>
            <a:r>
              <a:rPr lang="en-US" dirty="0">
                <a:latin typeface="Times New Roman" panose="02020603050405020304" pitchFamily="18" charset="0"/>
              </a:rPr>
              <a:t>, yet</a:t>
            </a:r>
            <a:r>
              <a:rPr lang="en-US" i="1" dirty="0">
                <a:latin typeface="Symbol" panose="05050102010706020507" pitchFamily="18" charset="2"/>
              </a:rPr>
              <a:t> b </a:t>
            </a:r>
            <a:r>
              <a:rPr lang="en-US" baseline="30000" dirty="0">
                <a:latin typeface="Times New Roman" panose="02020603050405020304" pitchFamily="18" charset="0"/>
              </a:rPr>
              <a:t>2 </a:t>
            </a:r>
            <a:r>
              <a:rPr lang="en-US" dirty="0">
                <a:latin typeface="Times New Roman" panose="02020603050405020304" pitchFamily="18" charset="0"/>
              </a:rPr>
              <a:t>&gt; 0 	</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Thus, in either case, </a:t>
            </a:r>
            <a:r>
              <a:rPr lang="en-US" i="1" dirty="0" smtClean="0">
                <a:latin typeface="Symbol" panose="05050102010706020507" pitchFamily="18" charset="2"/>
              </a:rPr>
              <a:t>a </a:t>
            </a:r>
            <a:r>
              <a:rPr lang="en-US" baseline="30000" dirty="0">
                <a:latin typeface="Times New Roman" panose="02020603050405020304" pitchFamily="18" charset="0"/>
              </a:rPr>
              <a:t>2 </a:t>
            </a:r>
            <a:r>
              <a:rPr lang="en-US" dirty="0" smtClean="0">
                <a:latin typeface="Times New Roman" panose="02020603050405020304" pitchFamily="18" charset="0"/>
              </a:rPr>
              <a:t>+</a:t>
            </a:r>
            <a:r>
              <a:rPr lang="en-US" dirty="0" smtClean="0"/>
              <a:t> </a:t>
            </a:r>
            <a:r>
              <a:rPr lang="en-US" i="1" dirty="0">
                <a:latin typeface="Symbol" panose="05050102010706020507" pitchFamily="18" charset="2"/>
              </a:rPr>
              <a:t>b </a:t>
            </a:r>
            <a:r>
              <a:rPr lang="en-US" baseline="30000" dirty="0">
                <a:latin typeface="Times New Roman" panose="02020603050405020304" pitchFamily="18" charset="0"/>
              </a:rPr>
              <a:t>2 </a:t>
            </a:r>
            <a:r>
              <a:rPr lang="en-US" dirty="0">
                <a:latin typeface="Times New Roman" panose="02020603050405020304" pitchFamily="18" charset="0"/>
              </a:rPr>
              <a:t>&gt; </a:t>
            </a:r>
            <a:r>
              <a:rPr lang="en-US" dirty="0" smtClean="0">
                <a:latin typeface="Times New Roman" panose="02020603050405020304" pitchFamily="18" charset="0"/>
              </a:rPr>
              <a:t>0.</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But the square root is strictly monotonic increasing</a:t>
            </a:r>
          </a:p>
          <a:p>
            <a:pPr marL="0" indent="0">
              <a:buNone/>
            </a:pPr>
            <a:r>
              <a:rPr lang="en-US" dirty="0">
                <a:latin typeface="Times New Roman" panose="02020603050405020304" pitchFamily="18" charset="0"/>
              </a:rPr>
              <a:t>	</a:t>
            </a:r>
            <a:r>
              <a:rPr lang="en-US" dirty="0" smtClean="0">
                <a:latin typeface="Times New Roman" panose="02020603050405020304" pitchFamily="18" charset="0"/>
              </a:rPr>
              <a:t>	Thus,                                        . </a:t>
            </a:r>
            <a:endParaRPr lang="en-US" dirty="0"/>
          </a:p>
          <a:p>
            <a:pPr marL="0" indent="0">
              <a:buNone/>
            </a:pPr>
            <a:endParaRPr lang="en-US" dirty="0" smtClean="0"/>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1" name="Slide Number Placeholder 10"/>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6" name="Object 15"/>
          <p:cNvGraphicFramePr>
            <a:graphicFrameLocks noChangeAspect="1"/>
          </p:cNvGraphicFramePr>
          <p:nvPr>
            <p:extLst>
              <p:ext uri="{D42A27DB-BD31-4B8C-83A1-F6EECF244321}">
                <p14:modId xmlns:p14="http://schemas.microsoft.com/office/powerpoint/2010/main" val="2434505733"/>
              </p:ext>
            </p:extLst>
          </p:nvPr>
        </p:nvGraphicFramePr>
        <p:xfrm>
          <a:off x="3223346" y="2362200"/>
          <a:ext cx="2557463" cy="474663"/>
        </p:xfrm>
        <a:graphic>
          <a:graphicData uri="http://schemas.openxmlformats.org/presentationml/2006/ole">
            <mc:AlternateContent xmlns:mc="http://schemas.openxmlformats.org/markup-compatibility/2006">
              <mc:Choice xmlns:v="urn:schemas-microsoft-com:vml" Requires="v">
                <p:oleObj spid="_x0000_s9254" name="Equation" r:id="rId6" imgW="2323800" imgH="431640" progId="Equation.DSMT4">
                  <p:embed/>
                </p:oleObj>
              </mc:Choice>
              <mc:Fallback>
                <p:oleObj name="Equation" r:id="rId6" imgW="2323800" imgH="431640" progId="Equation.DSMT4">
                  <p:embed/>
                  <p:pic>
                    <p:nvPicPr>
                      <p:cNvPr id="0" name=""/>
                      <p:cNvPicPr>
                        <a:picLocks noChangeAspect="1" noChangeArrowheads="1"/>
                      </p:cNvPicPr>
                      <p:nvPr/>
                    </p:nvPicPr>
                    <p:blipFill>
                      <a:blip r:embed="rId7"/>
                      <a:srcRect/>
                      <a:stretch>
                        <a:fillRect/>
                      </a:stretch>
                    </p:blipFill>
                    <p:spPr bwMode="auto">
                      <a:xfrm>
                        <a:off x="3223346" y="2362200"/>
                        <a:ext cx="255746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238358448"/>
              </p:ext>
            </p:extLst>
          </p:nvPr>
        </p:nvGraphicFramePr>
        <p:xfrm>
          <a:off x="3079173" y="5572991"/>
          <a:ext cx="2682875" cy="474663"/>
        </p:xfrm>
        <a:graphic>
          <a:graphicData uri="http://schemas.openxmlformats.org/presentationml/2006/ole">
            <mc:AlternateContent xmlns:mc="http://schemas.openxmlformats.org/markup-compatibility/2006">
              <mc:Choice xmlns:v="urn:schemas-microsoft-com:vml" Requires="v">
                <p:oleObj spid="_x0000_s9255" name="Equation" r:id="rId8" imgW="2438280" imgH="431640" progId="Equation.DSMT4">
                  <p:embed/>
                </p:oleObj>
              </mc:Choice>
              <mc:Fallback>
                <p:oleObj name="Equation" r:id="rId8" imgW="2438280" imgH="431640" progId="Equation.DSMT4">
                  <p:embed/>
                  <p:pic>
                    <p:nvPicPr>
                      <p:cNvPr id="0" name=""/>
                      <p:cNvPicPr>
                        <a:picLocks noChangeAspect="1" noChangeArrowheads="1"/>
                      </p:cNvPicPr>
                      <p:nvPr/>
                    </p:nvPicPr>
                    <p:blipFill>
                      <a:blip r:embed="rId9"/>
                      <a:srcRect/>
                      <a:stretch>
                        <a:fillRect/>
                      </a:stretch>
                    </p:blipFill>
                    <p:spPr bwMode="auto">
                      <a:xfrm>
                        <a:off x="3079173" y="5572991"/>
                        <a:ext cx="2682875"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5933209" y="5640472"/>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sp>
        <p:nvSpPr>
          <p:cNvPr id="6" name="Rectangle 5"/>
          <p:cNvSpPr/>
          <p:nvPr/>
        </p:nvSpPr>
        <p:spPr>
          <a:xfrm>
            <a:off x="5094525" y="3276600"/>
            <a:ext cx="685800"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3852531" y="3668233"/>
            <a:ext cx="2080677"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p:nvSpPr>
        <p:spPr>
          <a:xfrm>
            <a:off x="2893589" y="4091765"/>
            <a:ext cx="4116811" cy="304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p:cNvSpPr/>
          <p:nvPr/>
        </p:nvSpPr>
        <p:spPr>
          <a:xfrm>
            <a:off x="6087136" y="32766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p:cNvSpPr/>
          <p:nvPr/>
        </p:nvSpPr>
        <p:spPr>
          <a:xfrm>
            <a:off x="6358268" y="3668233"/>
            <a:ext cx="2080677"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2893589" y="4495800"/>
            <a:ext cx="4116811"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2" name="Audio 2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3270033"/>
      </p:ext>
    </p:extLst>
  </p:cSld>
  <p:clrMapOvr>
    <a:masterClrMapping/>
  </p:clrMapOvr>
  <mc:AlternateContent xmlns:mc="http://schemas.openxmlformats.org/markup-compatibility/2006">
    <mc:Choice xmlns:p14="http://schemas.microsoft.com/office/powerpoint/2010/main" Requires="p14">
      <p:transition spd="slow" p14:dur="2000" advTm="104835"/>
    </mc:Choice>
    <mc:Fallback>
      <p:transition spd="slow" advTm="104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
                                            <p:txEl>
                                              <p:pRg st="10" end="10"/>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2"/>
                </p:tgtEl>
              </p:cMediaNode>
            </p:audio>
          </p:childTnLst>
        </p:cTn>
      </p:par>
    </p:tnLst>
    <p:bldLst>
      <p:bldP spid="14" grpId="0"/>
      <p:bldP spid="6" grpId="0" animBg="1"/>
      <p:bldP spid="6" grpId="1" animBg="1"/>
      <p:bldP spid="15" grpId="0" animBg="1"/>
      <p:bldP spid="15"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 is absolutely scalable</a:t>
            </a:r>
            <a:endParaRPr lang="en-CA" dirty="0"/>
          </a:p>
        </p:txBody>
      </p:sp>
      <p:sp>
        <p:nvSpPr>
          <p:cNvPr id="3" name="Content Placeholder 2"/>
          <p:cNvSpPr>
            <a:spLocks noGrp="1"/>
          </p:cNvSpPr>
          <p:nvPr>
            <p:ph idx="1"/>
          </p:nvPr>
        </p:nvSpPr>
        <p:spPr/>
        <p:txBody>
          <a:bodyPr/>
          <a:lstStyle/>
          <a:p>
            <a:r>
              <a:rPr lang="en-US" dirty="0" smtClean="0"/>
              <a:t>To this point, if </a:t>
            </a:r>
            <a:r>
              <a:rPr lang="en-US" i="1" dirty="0" smtClean="0">
                <a:latin typeface="Symbol" panose="05050102010706020507" pitchFamily="18" charset="2"/>
              </a:rPr>
              <a:t>g</a:t>
            </a:r>
            <a:r>
              <a:rPr lang="en-US" dirty="0" smtClean="0"/>
              <a:t> is real and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a:latin typeface="Times New Roman" panose="02020603050405020304" pitchFamily="18" charset="0"/>
              </a:rPr>
              <a:t> </a:t>
            </a:r>
            <a:r>
              <a:rPr lang="en-US" dirty="0" smtClean="0">
                <a:latin typeface="Times New Roman" panose="02020603050405020304" pitchFamily="18" charset="0"/>
              </a:rPr>
              <a:t>+ </a:t>
            </a:r>
            <a:r>
              <a:rPr lang="en-US" i="1" dirty="0" smtClean="0">
                <a:latin typeface="Symbol" panose="05050102010706020507" pitchFamily="18" charset="2"/>
              </a:rPr>
              <a:t>b </a:t>
            </a:r>
            <a:r>
              <a:rPr lang="en-US" i="1" dirty="0" smtClean="0">
                <a:latin typeface="Times New Roman" panose="02020603050405020304" pitchFamily="18" charset="0"/>
              </a:rPr>
              <a:t>j</a:t>
            </a:r>
            <a:r>
              <a:rPr lang="en-US" dirty="0" smtClean="0"/>
              <a:t>, we have defined </a:t>
            </a:r>
            <a:r>
              <a:rPr lang="en-US" i="1" dirty="0" smtClean="0">
                <a:latin typeface="Symbol" panose="05050102010706020507" pitchFamily="18" charset="2"/>
              </a:rPr>
              <a:t>g </a:t>
            </a:r>
            <a:r>
              <a:rPr lang="en-US" i="1" dirty="0" smtClean="0">
                <a:latin typeface="Times New Roman" panose="02020603050405020304" pitchFamily="18" charset="0"/>
              </a:rPr>
              <a:t>z</a:t>
            </a:r>
          </a:p>
          <a:p>
            <a:pPr lvl="1"/>
            <a:r>
              <a:rPr lang="en-US" dirty="0"/>
              <a:t>Recall </a:t>
            </a:r>
            <a:r>
              <a:rPr lang="en-US" dirty="0" smtClean="0"/>
              <a:t>that,</a:t>
            </a:r>
          </a:p>
          <a:p>
            <a:pPr lvl="2"/>
            <a:r>
              <a:rPr lang="en-US" dirty="0" smtClean="0"/>
              <a:t> </a:t>
            </a:r>
            <a:endParaRPr lang="en-US" dirty="0"/>
          </a:p>
          <a:p>
            <a:pPr lvl="2"/>
            <a:r>
              <a:rPr lang="en-US" dirty="0" smtClean="0"/>
              <a:t>For </a:t>
            </a:r>
            <a:r>
              <a:rPr lang="en-US" dirty="0"/>
              <a:t>a real number </a:t>
            </a:r>
            <a:r>
              <a:rPr lang="en-US" i="1" dirty="0">
                <a:latin typeface="Symbol" panose="05050102010706020507" pitchFamily="18" charset="2"/>
              </a:rPr>
              <a:t>g</a:t>
            </a:r>
            <a:r>
              <a:rPr lang="en-US" dirty="0"/>
              <a:t>, we have:</a:t>
            </a:r>
          </a:p>
          <a:p>
            <a:endParaRPr lang="en-US" i="1" dirty="0" smtClean="0">
              <a:latin typeface="Times New Roman" panose="02020603050405020304" pitchFamily="18" charset="0"/>
            </a:endParaRPr>
          </a:p>
          <a:p>
            <a:endParaRPr lang="en-US" i="1" dirty="0">
              <a:latin typeface="Times New Roman" panose="02020603050405020304" pitchFamily="18" charset="0"/>
            </a:endParaRPr>
          </a:p>
          <a:p>
            <a:r>
              <a:rPr lang="en-US" dirty="0" smtClean="0"/>
              <a:t>Question: Is                     ?</a:t>
            </a:r>
            <a:endParaRPr lang="en-US" dirty="0">
              <a:latin typeface="Times New Roman" panose="02020603050405020304" pitchFamily="18" charset="0"/>
            </a:endParaRPr>
          </a:p>
          <a:p>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1" name="Slide Number Placeholder 10"/>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17" name="Object 16"/>
          <p:cNvGraphicFramePr>
            <a:graphicFrameLocks noChangeAspect="1"/>
          </p:cNvGraphicFramePr>
          <p:nvPr>
            <p:extLst>
              <p:ext uri="{D42A27DB-BD31-4B8C-83A1-F6EECF244321}">
                <p14:modId xmlns:p14="http://schemas.microsoft.com/office/powerpoint/2010/main" val="3558112051"/>
              </p:ext>
            </p:extLst>
          </p:nvPr>
        </p:nvGraphicFramePr>
        <p:xfrm>
          <a:off x="2362200" y="3951767"/>
          <a:ext cx="1189038" cy="392112"/>
        </p:xfrm>
        <a:graphic>
          <a:graphicData uri="http://schemas.openxmlformats.org/presentationml/2006/ole">
            <mc:AlternateContent xmlns:mc="http://schemas.openxmlformats.org/markup-compatibility/2006">
              <mc:Choice xmlns:v="urn:schemas-microsoft-com:vml" Requires="v">
                <p:oleObj spid="_x0000_s19473" name="Equation" r:id="rId6" imgW="1079280" imgH="355320" progId="Equation.DSMT4">
                  <p:embed/>
                </p:oleObj>
              </mc:Choice>
              <mc:Fallback>
                <p:oleObj name="Equation" r:id="rId6" imgW="1079280" imgH="355320" progId="Equation.DSMT4">
                  <p:embed/>
                  <p:pic>
                    <p:nvPicPr>
                      <p:cNvPr id="0" name=""/>
                      <p:cNvPicPr>
                        <a:picLocks noChangeAspect="1" noChangeArrowheads="1"/>
                      </p:cNvPicPr>
                      <p:nvPr/>
                    </p:nvPicPr>
                    <p:blipFill>
                      <a:blip r:embed="rId7"/>
                      <a:srcRect/>
                      <a:stretch>
                        <a:fillRect/>
                      </a:stretch>
                    </p:blipFill>
                    <p:spPr bwMode="auto">
                      <a:xfrm>
                        <a:off x="2362200" y="3951767"/>
                        <a:ext cx="1189038"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81687681"/>
              </p:ext>
            </p:extLst>
          </p:nvPr>
        </p:nvGraphicFramePr>
        <p:xfrm>
          <a:off x="1752600" y="3127375"/>
          <a:ext cx="6484938" cy="530225"/>
        </p:xfrm>
        <a:graphic>
          <a:graphicData uri="http://schemas.openxmlformats.org/presentationml/2006/ole">
            <mc:AlternateContent xmlns:mc="http://schemas.openxmlformats.org/markup-compatibility/2006">
              <mc:Choice xmlns:v="urn:schemas-microsoft-com:vml" Requires="v">
                <p:oleObj spid="_x0000_s19474" name="Equation" r:id="rId8" imgW="5892480" imgH="482400" progId="Equation.DSMT4">
                  <p:embed/>
                </p:oleObj>
              </mc:Choice>
              <mc:Fallback>
                <p:oleObj name="Equation" r:id="rId8" imgW="5892480" imgH="482400" progId="Equation.DSMT4">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3127375"/>
                        <a:ext cx="6484938"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72289963"/>
              </p:ext>
            </p:extLst>
          </p:nvPr>
        </p:nvGraphicFramePr>
        <p:xfrm>
          <a:off x="1741967" y="2351567"/>
          <a:ext cx="2641600" cy="404813"/>
        </p:xfrm>
        <a:graphic>
          <a:graphicData uri="http://schemas.openxmlformats.org/presentationml/2006/ole">
            <mc:AlternateContent xmlns:mc="http://schemas.openxmlformats.org/markup-compatibility/2006">
              <mc:Choice xmlns:v="urn:schemas-microsoft-com:vml" Requires="v">
                <p:oleObj spid="_x0000_s19475" name="Equation" r:id="rId10" imgW="2400120" imgH="368280" progId="Equation.DSMT4">
                  <p:embed/>
                </p:oleObj>
              </mc:Choice>
              <mc:Fallback>
                <p:oleObj name="Equation" r:id="rId10" imgW="2400120" imgH="368280" progId="Equation.DSMT4">
                  <p:embed/>
                  <p:pic>
                    <p:nvPicPr>
                      <p:cNvPr id="0"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1967" y="2351567"/>
                        <a:ext cx="26416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85780446"/>
      </p:ext>
    </p:extLst>
  </p:cSld>
  <p:clrMapOvr>
    <a:masterClrMapping/>
  </p:clrMapOvr>
  <mc:AlternateContent xmlns:mc="http://schemas.openxmlformats.org/markup-compatibility/2006">
    <mc:Choice xmlns:p14="http://schemas.microsoft.com/office/powerpoint/2010/main" Requires="p14">
      <p:transition spd="slow" p14:dur="2000" advTm="46949"/>
    </mc:Choice>
    <mc:Fallback>
      <p:transition spd="slow" advTm="46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 is absolutely scalable</a:t>
            </a:r>
            <a:endParaRPr lang="en-CA" dirty="0"/>
          </a:p>
        </p:txBody>
      </p:sp>
      <p:sp>
        <p:nvSpPr>
          <p:cNvPr id="3" name="Content Placeholder 2"/>
          <p:cNvSpPr>
            <a:spLocks noGrp="1"/>
          </p:cNvSpPr>
          <p:nvPr>
            <p:ph idx="1"/>
          </p:nvPr>
        </p:nvSpPr>
        <p:spPr/>
        <p:txBody>
          <a:bodyPr/>
          <a:lstStyle/>
          <a:p>
            <a:pPr marL="0" indent="0">
              <a:buNone/>
            </a:pPr>
            <a:r>
              <a:rPr lang="en-US" dirty="0" smtClean="0"/>
              <a:t>Theorem:  </a:t>
            </a:r>
            <a:r>
              <a:rPr lang="en-US" dirty="0" smtClean="0">
                <a:latin typeface="Times New Roman" panose="02020603050405020304" pitchFamily="18" charset="0"/>
              </a:rPr>
              <a:t>|</a:t>
            </a:r>
            <a:r>
              <a:rPr lang="en-US" i="1" dirty="0" smtClean="0">
                <a:latin typeface="Symbol" panose="05050102010706020507" pitchFamily="18" charset="2"/>
              </a:rPr>
              <a:t>g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dirty="0">
                <a:latin typeface="Times New Roman" panose="02020603050405020304" pitchFamily="18" charset="0"/>
              </a:rPr>
              <a:t>|</a:t>
            </a:r>
            <a:r>
              <a:rPr lang="en-US" i="1" dirty="0" smtClean="0">
                <a:latin typeface="Symbol" panose="05050102010706020507" pitchFamily="18" charset="2"/>
              </a:rPr>
              <a:t>g</a:t>
            </a:r>
            <a:r>
              <a:rPr lang="en-US" dirty="0" smtClean="0">
                <a:latin typeface="Symbol" panose="05050102010706020507" pitchFamily="18" charset="2"/>
              </a:rPr>
              <a:t>| |</a:t>
            </a:r>
            <a:r>
              <a:rPr lang="en-US" i="1" dirty="0" smtClean="0">
                <a:latin typeface="Times New Roman" panose="02020603050405020304" pitchFamily="18" charset="0"/>
              </a:rPr>
              <a:t>z</a:t>
            </a:r>
            <a:r>
              <a:rPr lang="en-US" dirty="0" smtClean="0">
                <a:latin typeface="Times New Roman" panose="02020603050405020304" pitchFamily="18" charset="0"/>
              </a:rPr>
              <a:t>|</a:t>
            </a:r>
            <a:endParaRPr lang="en-US" dirty="0" smtClean="0"/>
          </a:p>
          <a:p>
            <a:pPr marL="0" indent="0">
              <a:buNone/>
            </a:pPr>
            <a:r>
              <a:rPr lang="en-US" dirty="0" smtClean="0"/>
              <a:t>Proof:	</a:t>
            </a:r>
            <a:endParaRPr lang="en-US" dirty="0" smtClean="0"/>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1" name="Slide Number Placeholder 10"/>
          <p:cNvSpPr>
            <a:spLocks noGrp="1"/>
          </p:cNvSpPr>
          <p:nvPr>
            <p:ph type="sldNum" sz="quarter" idx="12"/>
          </p:nvPr>
        </p:nvSpPr>
        <p:spPr/>
        <p:txBody>
          <a:bodyPr/>
          <a:lstStyle/>
          <a:p>
            <a:fld id="{42EF6DC8-DA9C-4533-8A40-BB00A2545AF8}" type="slidenum">
              <a:rPr lang="en-CA" smtClean="0"/>
              <a:pPr/>
              <a:t>13</a:t>
            </a:fld>
            <a:endParaRPr lang="en-CA"/>
          </a:p>
        </p:txBody>
      </p:sp>
      <p:sp>
        <p:nvSpPr>
          <p:cNvPr id="14" name="TextBox 13"/>
          <p:cNvSpPr txBox="1"/>
          <p:nvPr/>
        </p:nvSpPr>
        <p:spPr>
          <a:xfrm>
            <a:off x="2895600" y="4844617"/>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798300023"/>
              </p:ext>
            </p:extLst>
          </p:nvPr>
        </p:nvGraphicFramePr>
        <p:xfrm>
          <a:off x="1956955" y="2544907"/>
          <a:ext cx="1998663" cy="542925"/>
        </p:xfrm>
        <a:graphic>
          <a:graphicData uri="http://schemas.openxmlformats.org/presentationml/2006/ole">
            <mc:AlternateContent xmlns:mc="http://schemas.openxmlformats.org/markup-compatibility/2006">
              <mc:Choice xmlns:v="urn:schemas-microsoft-com:vml" Requires="v">
                <p:oleObj spid="_x0000_s20517" name="Equation" r:id="rId6" imgW="1815840" imgH="495000" progId="Equation.DSMT4">
                  <p:embed/>
                </p:oleObj>
              </mc:Choice>
              <mc:Fallback>
                <p:oleObj name="Equation" r:id="rId6" imgW="1815840" imgH="495000" progId="Equation.DSMT4">
                  <p:embed/>
                  <p:pic>
                    <p:nvPicPr>
                      <p:cNvPr id="0" name=""/>
                      <p:cNvPicPr>
                        <a:picLocks noChangeAspect="1" noChangeArrowheads="1"/>
                      </p:cNvPicPr>
                      <p:nvPr/>
                    </p:nvPicPr>
                    <p:blipFill>
                      <a:blip r:embed="rId7"/>
                      <a:srcRect/>
                      <a:stretch>
                        <a:fillRect/>
                      </a:stretch>
                    </p:blipFill>
                    <p:spPr bwMode="auto">
                      <a:xfrm>
                        <a:off x="1956955" y="2544907"/>
                        <a:ext cx="19986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768378531"/>
              </p:ext>
            </p:extLst>
          </p:nvPr>
        </p:nvGraphicFramePr>
        <p:xfrm>
          <a:off x="1966912" y="3154507"/>
          <a:ext cx="1857375" cy="460375"/>
        </p:xfrm>
        <a:graphic>
          <a:graphicData uri="http://schemas.openxmlformats.org/presentationml/2006/ole">
            <mc:AlternateContent xmlns:mc="http://schemas.openxmlformats.org/markup-compatibility/2006">
              <mc:Choice xmlns:v="urn:schemas-microsoft-com:vml" Requires="v">
                <p:oleObj spid="_x0000_s20518" name="Equation" r:id="rId8" imgW="1688760" imgH="419040" progId="Equation.DSMT4">
                  <p:embed/>
                </p:oleObj>
              </mc:Choice>
              <mc:Fallback>
                <p:oleObj name="Equation" r:id="rId8" imgW="1688760" imgH="419040" progId="Equation.DSMT4">
                  <p:embed/>
                  <p:pic>
                    <p:nvPicPr>
                      <p:cNvPr id="0" name=""/>
                      <p:cNvPicPr>
                        <a:picLocks noChangeAspect="1" noChangeArrowheads="1"/>
                      </p:cNvPicPr>
                      <p:nvPr/>
                    </p:nvPicPr>
                    <p:blipFill>
                      <a:blip r:embed="rId9"/>
                      <a:srcRect/>
                      <a:stretch>
                        <a:fillRect/>
                      </a:stretch>
                    </p:blipFill>
                    <p:spPr bwMode="auto">
                      <a:xfrm>
                        <a:off x="1966912" y="3154507"/>
                        <a:ext cx="18573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68813575"/>
              </p:ext>
            </p:extLst>
          </p:nvPr>
        </p:nvGraphicFramePr>
        <p:xfrm>
          <a:off x="1960418" y="4855008"/>
          <a:ext cx="754063" cy="390525"/>
        </p:xfrm>
        <a:graphic>
          <a:graphicData uri="http://schemas.openxmlformats.org/presentationml/2006/ole">
            <mc:AlternateContent xmlns:mc="http://schemas.openxmlformats.org/markup-compatibility/2006">
              <mc:Choice xmlns:v="urn:schemas-microsoft-com:vml" Requires="v">
                <p:oleObj spid="_x0000_s20519" name="Equation" r:id="rId10" imgW="685800" imgH="355320" progId="Equation.DSMT4">
                  <p:embed/>
                </p:oleObj>
              </mc:Choice>
              <mc:Fallback>
                <p:oleObj name="Equation" r:id="rId10" imgW="685800" imgH="355320" progId="Equation.DSMT4">
                  <p:embed/>
                  <p:pic>
                    <p:nvPicPr>
                      <p:cNvPr id="0" name=""/>
                      <p:cNvPicPr>
                        <a:picLocks noChangeAspect="1" noChangeArrowheads="1"/>
                      </p:cNvPicPr>
                      <p:nvPr/>
                    </p:nvPicPr>
                    <p:blipFill>
                      <a:blip r:embed="rId11"/>
                      <a:srcRect/>
                      <a:stretch>
                        <a:fillRect/>
                      </a:stretch>
                    </p:blipFill>
                    <p:spPr bwMode="auto">
                      <a:xfrm>
                        <a:off x="1960418" y="4855008"/>
                        <a:ext cx="754063"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864606027"/>
              </p:ext>
            </p:extLst>
          </p:nvPr>
        </p:nvGraphicFramePr>
        <p:xfrm>
          <a:off x="1959768" y="3667125"/>
          <a:ext cx="1871663" cy="571500"/>
        </p:xfrm>
        <a:graphic>
          <a:graphicData uri="http://schemas.openxmlformats.org/presentationml/2006/ole">
            <mc:AlternateContent xmlns:mc="http://schemas.openxmlformats.org/markup-compatibility/2006">
              <mc:Choice xmlns:v="urn:schemas-microsoft-com:vml" Requires="v">
                <p:oleObj spid="_x0000_s20520" name="Equation" r:id="rId12" imgW="1701720" imgH="520560" progId="Equation.DSMT4">
                  <p:embed/>
                </p:oleObj>
              </mc:Choice>
              <mc:Fallback>
                <p:oleObj name="Equation" r:id="rId12" imgW="1701720" imgH="520560" progId="Equation.DSMT4">
                  <p:embed/>
                  <p:pic>
                    <p:nvPicPr>
                      <p:cNvPr id="0" name=""/>
                      <p:cNvPicPr>
                        <a:picLocks noChangeAspect="1" noChangeArrowheads="1"/>
                      </p:cNvPicPr>
                      <p:nvPr/>
                    </p:nvPicPr>
                    <p:blipFill>
                      <a:blip r:embed="rId13"/>
                      <a:srcRect/>
                      <a:stretch>
                        <a:fillRect/>
                      </a:stretch>
                    </p:blipFill>
                    <p:spPr bwMode="auto">
                      <a:xfrm>
                        <a:off x="1959768" y="3667125"/>
                        <a:ext cx="187166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4191000" y="3743325"/>
            <a:ext cx="1370888" cy="430887"/>
          </a:xfrm>
          <a:prstGeom prst="rect">
            <a:avLst/>
          </a:prstGeom>
          <a:noFill/>
        </p:spPr>
        <p:txBody>
          <a:bodyPr wrap="none" rtlCol="0">
            <a:spAutoFit/>
          </a:bodyPr>
          <a:lstStyle/>
          <a:p>
            <a:r>
              <a:rPr lang="en-US" sz="2200" dirty="0">
                <a:solidFill>
                  <a:schemeClr val="bg1"/>
                </a:solidFill>
                <a:latin typeface="Cambria" panose="02040503050406030204" pitchFamily="18" charset="0"/>
                <a:ea typeface="Cambria" panose="02040503050406030204" pitchFamily="18" charset="0"/>
              </a:rPr>
              <a:t>b</a:t>
            </a:r>
            <a:r>
              <a:rPr lang="en-US" sz="2200" dirty="0" smtClean="0">
                <a:solidFill>
                  <a:schemeClr val="bg1"/>
                </a:solidFill>
                <a:latin typeface="Cambria" panose="02040503050406030204" pitchFamily="18" charset="0"/>
                <a:ea typeface="Cambria" panose="02040503050406030204" pitchFamily="18" charset="0"/>
              </a:rPr>
              <a:t>ut </a:t>
            </a:r>
            <a:r>
              <a:rPr lang="en-US" sz="2200" i="1" dirty="0" smtClean="0">
                <a:solidFill>
                  <a:schemeClr val="bg1"/>
                </a:solidFill>
                <a:latin typeface="Symbol" panose="05050102010706020507" pitchFamily="18" charset="2"/>
                <a:ea typeface="Cambria" panose="02040503050406030204" pitchFamily="18" charset="0"/>
              </a:rPr>
              <a:t>g </a:t>
            </a:r>
            <a:r>
              <a:rPr lang="en-US" sz="2200" baseline="300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2</a:t>
            </a:r>
            <a:r>
              <a:rPr lang="en-US" sz="2200" dirty="0" smtClean="0">
                <a:solidFill>
                  <a:schemeClr val="bg1"/>
                </a:solidFill>
                <a:latin typeface="Times New Roman" panose="02020603050405020304" pitchFamily="18" charset="0"/>
                <a:ea typeface="Cambria" panose="02040503050406030204" pitchFamily="18" charset="0"/>
                <a:cs typeface="Times New Roman" panose="02020603050405020304" pitchFamily="18" charset="0"/>
              </a:rPr>
              <a:t> ≥ 0</a:t>
            </a:r>
            <a:endParaRPr lang="en-CA" sz="22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2698544598"/>
              </p:ext>
            </p:extLst>
          </p:nvPr>
        </p:nvGraphicFramePr>
        <p:xfrm>
          <a:off x="1963665" y="4318289"/>
          <a:ext cx="1843087" cy="460375"/>
        </p:xfrm>
        <a:graphic>
          <a:graphicData uri="http://schemas.openxmlformats.org/presentationml/2006/ole">
            <mc:AlternateContent xmlns:mc="http://schemas.openxmlformats.org/markup-compatibility/2006">
              <mc:Choice xmlns:v="urn:schemas-microsoft-com:vml" Requires="v">
                <p:oleObj spid="_x0000_s20521" name="Equation" r:id="rId14" imgW="1676160" imgH="419040" progId="Equation.DSMT4">
                  <p:embed/>
                </p:oleObj>
              </mc:Choice>
              <mc:Fallback>
                <p:oleObj name="Equation" r:id="rId14" imgW="1676160" imgH="419040" progId="Equation.DSMT4">
                  <p:embed/>
                  <p:pic>
                    <p:nvPicPr>
                      <p:cNvPr id="0" name=""/>
                      <p:cNvPicPr>
                        <a:picLocks noChangeAspect="1" noChangeArrowheads="1"/>
                      </p:cNvPicPr>
                      <p:nvPr/>
                    </p:nvPicPr>
                    <p:blipFill>
                      <a:blip r:embed="rId15"/>
                      <a:srcRect/>
                      <a:stretch>
                        <a:fillRect/>
                      </a:stretch>
                    </p:blipFill>
                    <p:spPr bwMode="auto">
                      <a:xfrm>
                        <a:off x="1963665" y="4318289"/>
                        <a:ext cx="1843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353218577"/>
              </p:ext>
            </p:extLst>
          </p:nvPr>
        </p:nvGraphicFramePr>
        <p:xfrm>
          <a:off x="1524000" y="2057400"/>
          <a:ext cx="1774825" cy="390525"/>
        </p:xfrm>
        <a:graphic>
          <a:graphicData uri="http://schemas.openxmlformats.org/presentationml/2006/ole">
            <mc:AlternateContent xmlns:mc="http://schemas.openxmlformats.org/markup-compatibility/2006">
              <mc:Choice xmlns:v="urn:schemas-microsoft-com:vml" Requires="v">
                <p:oleObj spid="_x0000_s20522" name="Equation" r:id="rId16" imgW="1612800" imgH="355320" progId="Equation.DSMT4">
                  <p:embed/>
                </p:oleObj>
              </mc:Choice>
              <mc:Fallback>
                <p:oleObj name="Equation" r:id="rId16" imgW="1612800" imgH="355320" progId="Equation.DSMT4">
                  <p:embed/>
                  <p:pic>
                    <p:nvPicPr>
                      <p:cNvPr id="0" name=""/>
                      <p:cNvPicPr>
                        <a:picLocks noChangeAspect="1" noChangeArrowheads="1"/>
                      </p:cNvPicPr>
                      <p:nvPr/>
                    </p:nvPicPr>
                    <p:blipFill>
                      <a:blip r:embed="rId17"/>
                      <a:srcRect/>
                      <a:stretch>
                        <a:fillRect/>
                      </a:stretch>
                    </p:blipFill>
                    <p:spPr bwMode="auto">
                      <a:xfrm>
                        <a:off x="1524000" y="2057400"/>
                        <a:ext cx="17748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39502076"/>
      </p:ext>
    </p:extLst>
  </p:cSld>
  <p:clrMapOvr>
    <a:masterClrMapping/>
  </p:clrMapOvr>
  <mc:AlternateContent xmlns:mc="http://schemas.openxmlformats.org/markup-compatibility/2006">
    <mc:Choice xmlns:p14="http://schemas.microsoft.com/office/powerpoint/2010/main" Requires="p14">
      <p:transition spd="slow" p14:dur="2000" advTm="65565"/>
    </mc:Choice>
    <mc:Fallback>
      <p:transition spd="slow" advTm="6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6"/>
                </p:tgtEl>
              </p:cMediaNode>
            </p:audio>
          </p:childTnLst>
        </p:cTn>
      </p:par>
    </p:tnLst>
    <p:bldLst>
      <p:bldP spid="14"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 is absolutely scalable</a:t>
            </a:r>
            <a:endParaRPr lang="en-CA" dirty="0"/>
          </a:p>
        </p:txBody>
      </p:sp>
      <p:sp>
        <p:nvSpPr>
          <p:cNvPr id="3" name="Content Placeholder 2"/>
          <p:cNvSpPr>
            <a:spLocks noGrp="1"/>
          </p:cNvSpPr>
          <p:nvPr>
            <p:ph idx="1"/>
          </p:nvPr>
        </p:nvSpPr>
        <p:spPr/>
        <p:txBody>
          <a:bodyPr/>
          <a:lstStyle/>
          <a:p>
            <a:r>
              <a:rPr lang="en-US" dirty="0" smtClean="0"/>
              <a:t>A few examples:</a:t>
            </a:r>
          </a:p>
          <a:p>
            <a:pPr lvl="1"/>
            <a:r>
              <a:rPr lang="en-US" dirty="0" smtClean="0"/>
              <a:t>If </a:t>
            </a:r>
            <a:r>
              <a:rPr lang="en-US" i="1" dirty="0" smtClean="0">
                <a:latin typeface="Times New Roman" panose="02020603050405020304" pitchFamily="18" charset="0"/>
              </a:rPr>
              <a:t>z</a:t>
            </a:r>
            <a:r>
              <a:rPr lang="en-US" dirty="0" smtClean="0">
                <a:latin typeface="Times New Roman" panose="02020603050405020304" pitchFamily="18" charset="0"/>
              </a:rPr>
              <a:t> = 3 + 4 </a:t>
            </a:r>
            <a:r>
              <a:rPr lang="en-US" i="1" dirty="0" smtClean="0">
                <a:latin typeface="Times New Roman" panose="02020603050405020304" pitchFamily="18" charset="0"/>
              </a:rPr>
              <a:t>j</a:t>
            </a:r>
            <a:r>
              <a:rPr lang="en-US" dirty="0" smtClean="0"/>
              <a:t> then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 5</a:t>
            </a:r>
          </a:p>
          <a:p>
            <a:pPr lvl="2"/>
            <a:r>
              <a:rPr lang="en-US" dirty="0" smtClean="0"/>
              <a:t>Then </a:t>
            </a:r>
            <a:r>
              <a:rPr lang="en-US" dirty="0">
                <a:latin typeface="Times New Roman" panose="02020603050405020304" pitchFamily="18" charset="0"/>
              </a:rPr>
              <a:t>–3</a:t>
            </a:r>
            <a:r>
              <a:rPr lang="en-US" i="1" dirty="0">
                <a:latin typeface="Times New Roman" panose="02020603050405020304" pitchFamily="18" charset="0"/>
              </a:rPr>
              <a:t>z</a:t>
            </a:r>
            <a:r>
              <a:rPr lang="en-US" dirty="0">
                <a:latin typeface="Times New Roman" panose="02020603050405020304" pitchFamily="18" charset="0"/>
              </a:rPr>
              <a:t> = –9 – </a:t>
            </a:r>
            <a:r>
              <a:rPr lang="en-US" dirty="0" smtClean="0">
                <a:latin typeface="Times New Roman" panose="02020603050405020304" pitchFamily="18" charset="0"/>
              </a:rPr>
              <a:t>12</a:t>
            </a:r>
            <a:r>
              <a:rPr lang="en-US" i="1" dirty="0" smtClean="0">
                <a:latin typeface="Times New Roman" panose="02020603050405020304" pitchFamily="18" charset="0"/>
              </a:rPr>
              <a:t>j</a:t>
            </a:r>
          </a:p>
          <a:p>
            <a:pPr lvl="2"/>
            <a:r>
              <a:rPr lang="en-US" dirty="0" smtClean="0"/>
              <a:t>Thus, </a:t>
            </a:r>
            <a:r>
              <a:rPr lang="en-US" dirty="0" smtClean="0">
                <a:latin typeface="Times New Roman" panose="02020603050405020304" pitchFamily="18" charset="0"/>
              </a:rPr>
              <a:t>|–</a:t>
            </a:r>
            <a:r>
              <a:rPr lang="en-US" dirty="0">
                <a:latin typeface="Times New Roman" panose="02020603050405020304" pitchFamily="18" charset="0"/>
              </a:rPr>
              <a:t>3||</a:t>
            </a:r>
            <a:r>
              <a:rPr lang="en-US" i="1" dirty="0">
                <a:latin typeface="Times New Roman" panose="02020603050405020304" pitchFamily="18" charset="0"/>
              </a:rPr>
              <a:t>z</a:t>
            </a:r>
            <a:r>
              <a:rPr lang="en-US" dirty="0">
                <a:latin typeface="Times New Roman" panose="02020603050405020304" pitchFamily="18" charset="0"/>
              </a:rPr>
              <a:t>| = 3 × 5 = </a:t>
            </a:r>
            <a:r>
              <a:rPr lang="en-US" dirty="0" smtClean="0">
                <a:latin typeface="Times New Roman" panose="02020603050405020304" pitchFamily="18" charset="0"/>
              </a:rPr>
              <a:t>15</a:t>
            </a:r>
            <a:endParaRPr lang="en-US" dirty="0"/>
          </a:p>
          <a:p>
            <a:pPr lvl="2"/>
            <a:r>
              <a:rPr lang="en-US" dirty="0" smtClean="0"/>
              <a:t>Also,</a:t>
            </a:r>
          </a:p>
          <a:p>
            <a:pPr lvl="2"/>
            <a:endParaRPr lang="en-US" dirty="0"/>
          </a:p>
          <a:p>
            <a:pPr lvl="1"/>
            <a:r>
              <a:rPr lang="en-US" dirty="0" smtClean="0"/>
              <a:t>If  </a:t>
            </a:r>
            <a:r>
              <a:rPr lang="en-US" i="1" dirty="0" smtClean="0">
                <a:latin typeface="Times New Roman" panose="02020603050405020304" pitchFamily="18" charset="0"/>
              </a:rPr>
              <a:t>w</a:t>
            </a:r>
            <a:r>
              <a:rPr lang="en-US" dirty="0" smtClean="0">
                <a:latin typeface="Times New Roman" panose="02020603050405020304" pitchFamily="18" charset="0"/>
              </a:rPr>
              <a:t> = 0.8 + 1.5</a:t>
            </a:r>
            <a:r>
              <a:rPr lang="en-US" i="1" dirty="0" smtClean="0">
                <a:latin typeface="Times New Roman" panose="02020603050405020304" pitchFamily="18" charset="0"/>
              </a:rPr>
              <a:t>j</a:t>
            </a:r>
            <a:r>
              <a:rPr lang="en-US" dirty="0" smtClean="0"/>
              <a:t>, then </a:t>
            </a:r>
            <a:r>
              <a:rPr lang="en-US" dirty="0" smtClean="0">
                <a:latin typeface="Times New Roman" panose="02020603050405020304" pitchFamily="18" charset="0"/>
              </a:rPr>
              <a:t>|</a:t>
            </a:r>
            <a:r>
              <a:rPr lang="en-US" i="1" dirty="0" smtClean="0">
                <a:latin typeface="Times New Roman" panose="02020603050405020304" pitchFamily="18" charset="0"/>
              </a:rPr>
              <a:t>w</a:t>
            </a:r>
            <a:r>
              <a:rPr lang="en-US" dirty="0" smtClean="0">
                <a:latin typeface="Times New Roman" panose="02020603050405020304" pitchFamily="18" charset="0"/>
              </a:rPr>
              <a:t>| = 1.7</a:t>
            </a:r>
          </a:p>
          <a:p>
            <a:pPr lvl="2"/>
            <a:r>
              <a:rPr lang="en-US" dirty="0" smtClean="0"/>
              <a:t>Then, </a:t>
            </a:r>
            <a:r>
              <a:rPr lang="en-US" dirty="0" smtClean="0">
                <a:latin typeface="Times New Roman" panose="02020603050405020304" pitchFamily="18" charset="0"/>
              </a:rPr>
              <a:t>2.5</a:t>
            </a:r>
            <a:r>
              <a:rPr lang="en-US" i="1" dirty="0" smtClean="0">
                <a:latin typeface="Times New Roman" panose="02020603050405020304" pitchFamily="18" charset="0"/>
              </a:rPr>
              <a:t>w</a:t>
            </a:r>
            <a:r>
              <a:rPr lang="en-US" dirty="0" smtClean="0">
                <a:latin typeface="Times New Roman" panose="02020603050405020304" pitchFamily="18" charset="0"/>
              </a:rPr>
              <a:t> = 2 + 3.75</a:t>
            </a:r>
            <a:r>
              <a:rPr lang="en-US" i="1" dirty="0" smtClean="0">
                <a:latin typeface="Times New Roman" panose="02020603050405020304" pitchFamily="18" charset="0"/>
              </a:rPr>
              <a:t>j</a:t>
            </a:r>
            <a:endParaRPr lang="en-US" dirty="0" smtClean="0">
              <a:latin typeface="Times New Roman" panose="02020603050405020304" pitchFamily="18" charset="0"/>
            </a:endParaRPr>
          </a:p>
          <a:p>
            <a:pPr lvl="2"/>
            <a:r>
              <a:rPr lang="en-US" dirty="0" smtClean="0"/>
              <a:t>Thus, </a:t>
            </a:r>
            <a:r>
              <a:rPr lang="en-US" dirty="0" smtClean="0">
                <a:latin typeface="Times New Roman" panose="02020603050405020304" pitchFamily="18" charset="0"/>
              </a:rPr>
              <a:t>|2.5||</a:t>
            </a:r>
            <a:r>
              <a:rPr lang="en-US" i="1" dirty="0" smtClean="0">
                <a:latin typeface="Times New Roman" panose="02020603050405020304" pitchFamily="18" charset="0"/>
              </a:rPr>
              <a:t>w</a:t>
            </a:r>
            <a:r>
              <a:rPr lang="en-US" dirty="0" smtClean="0">
                <a:latin typeface="Times New Roman" panose="02020603050405020304" pitchFamily="18" charset="0"/>
              </a:rPr>
              <a:t>| = </a:t>
            </a:r>
            <a:r>
              <a:rPr lang="en-US" dirty="0">
                <a:latin typeface="Times New Roman" panose="02020603050405020304" pitchFamily="18" charset="0"/>
              </a:rPr>
              <a:t>2.5 × </a:t>
            </a:r>
            <a:r>
              <a:rPr lang="en-US" dirty="0" smtClean="0">
                <a:latin typeface="Times New Roman" panose="02020603050405020304" pitchFamily="18" charset="0"/>
              </a:rPr>
              <a:t>1.7 = 4.25</a:t>
            </a:r>
            <a:endParaRPr lang="en-US" dirty="0" smtClean="0"/>
          </a:p>
          <a:p>
            <a:pPr lvl="2"/>
            <a:r>
              <a:rPr lang="en-US" dirty="0" smtClean="0"/>
              <a:t>Also, </a:t>
            </a:r>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1" name="Slide Number Placeholder 10"/>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593170658"/>
              </p:ext>
            </p:extLst>
          </p:nvPr>
        </p:nvGraphicFramePr>
        <p:xfrm>
          <a:off x="2314286" y="3048000"/>
          <a:ext cx="5458114" cy="495012"/>
        </p:xfrm>
        <a:graphic>
          <a:graphicData uri="http://schemas.openxmlformats.org/presentationml/2006/ole">
            <mc:AlternateContent xmlns:mc="http://schemas.openxmlformats.org/markup-compatibility/2006">
              <mc:Choice xmlns:v="urn:schemas-microsoft-com:vml" Requires="v">
                <p:oleObj spid="_x0000_s21514" name="Equation" r:id="rId6" imgW="5460840" imgH="495000" progId="Equation.DSMT4">
                  <p:embed/>
                </p:oleObj>
              </mc:Choice>
              <mc:Fallback>
                <p:oleObj name="Equation" r:id="rId6" imgW="5460840" imgH="495000" progId="Equation.DSMT4">
                  <p:embed/>
                  <p:pic>
                    <p:nvPicPr>
                      <p:cNvPr id="0" name="Object 19"/>
                      <p:cNvPicPr>
                        <a:picLocks noChangeAspect="1" noChangeArrowheads="1"/>
                      </p:cNvPicPr>
                      <p:nvPr/>
                    </p:nvPicPr>
                    <p:blipFill>
                      <a:blip r:embed="rId7"/>
                      <a:srcRect/>
                      <a:stretch>
                        <a:fillRect/>
                      </a:stretch>
                    </p:blipFill>
                    <p:spPr bwMode="auto">
                      <a:xfrm>
                        <a:off x="2314286" y="3048000"/>
                        <a:ext cx="5458114" cy="49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352762937"/>
              </p:ext>
            </p:extLst>
          </p:nvPr>
        </p:nvGraphicFramePr>
        <p:xfrm>
          <a:off x="2286819" y="4921101"/>
          <a:ext cx="6029614" cy="431512"/>
        </p:xfrm>
        <a:graphic>
          <a:graphicData uri="http://schemas.openxmlformats.org/presentationml/2006/ole">
            <mc:AlternateContent xmlns:mc="http://schemas.openxmlformats.org/markup-compatibility/2006">
              <mc:Choice xmlns:v="urn:schemas-microsoft-com:vml" Requires="v">
                <p:oleObj spid="_x0000_s21515" name="Equation" r:id="rId8" imgW="6032160" imgH="431640" progId="Equation.DSMT4">
                  <p:embed/>
                </p:oleObj>
              </mc:Choice>
              <mc:Fallback>
                <p:oleObj name="Equation" r:id="rId8" imgW="6032160" imgH="431640" progId="Equation.DSMT4">
                  <p:embed/>
                  <p:pic>
                    <p:nvPicPr>
                      <p:cNvPr id="0" name=""/>
                      <p:cNvPicPr>
                        <a:picLocks noChangeAspect="1" noChangeArrowheads="1"/>
                      </p:cNvPicPr>
                      <p:nvPr/>
                    </p:nvPicPr>
                    <p:blipFill>
                      <a:blip r:embed="rId9"/>
                      <a:srcRect/>
                      <a:stretch>
                        <a:fillRect/>
                      </a:stretch>
                    </p:blipFill>
                    <p:spPr bwMode="auto">
                      <a:xfrm>
                        <a:off x="2286819" y="4921101"/>
                        <a:ext cx="6029614" cy="43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76150554"/>
      </p:ext>
    </p:extLst>
  </p:cSld>
  <p:clrMapOvr>
    <a:masterClrMapping/>
  </p:clrMapOvr>
  <mc:AlternateContent xmlns:mc="http://schemas.openxmlformats.org/markup-compatibility/2006">
    <mc:Choice xmlns:p14="http://schemas.microsoft.com/office/powerpoint/2010/main" Requires="p14">
      <p:transition spd="slow" p14:dur="2000" advTm="66247"/>
    </mc:Choice>
    <mc:Fallback>
      <p:transition spd="slow" advTm="66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we’ve introduced </a:t>
            </a:r>
            <a:r>
              <a:rPr lang="en-US" dirty="0" smtClean="0"/>
              <a:t>the absolute value of a complex number</a:t>
            </a:r>
            <a:endParaRPr lang="en-US" i="1" dirty="0" smtClean="0"/>
          </a:p>
          <a:p>
            <a:pPr lvl="1"/>
            <a:r>
              <a:rPr lang="en-US" dirty="0" smtClean="0"/>
              <a:t>The distance to </a:t>
            </a:r>
            <a:r>
              <a:rPr lang="en-US" dirty="0" smtClean="0">
                <a:latin typeface="Times New Roman" panose="02020603050405020304" pitchFamily="18" charset="0"/>
              </a:rPr>
              <a:t>0</a:t>
            </a:r>
          </a:p>
          <a:p>
            <a:pPr lvl="1"/>
            <a:r>
              <a:rPr lang="en-US" dirty="0" smtClean="0"/>
              <a:t>We defined functions that are strictly monotonic increasing</a:t>
            </a:r>
          </a:p>
          <a:p>
            <a:pPr lvl="1"/>
            <a:r>
              <a:rPr lang="en-US" dirty="0" smtClean="0"/>
              <a:t>We saw that:</a:t>
            </a:r>
          </a:p>
          <a:p>
            <a:pPr lvl="2"/>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CA" dirty="0" smtClean="0">
                <a:latin typeface="Times New Roman" panose="02020603050405020304" pitchFamily="18" charset="0"/>
              </a:rPr>
              <a:t>≥ 0</a:t>
            </a:r>
          </a:p>
          <a:p>
            <a:pPr lvl="2"/>
            <a:r>
              <a:rPr lang="en-US" dirty="0">
                <a:latin typeface="Times New Roman" panose="02020603050405020304" pitchFamily="18" charset="0"/>
              </a:rPr>
              <a:t>|</a:t>
            </a:r>
            <a:r>
              <a:rPr lang="en-US" i="1" dirty="0">
                <a:latin typeface="Times New Roman" panose="02020603050405020304" pitchFamily="18" charset="0"/>
              </a:rPr>
              <a:t>z</a:t>
            </a:r>
            <a:r>
              <a:rPr lang="en-US" dirty="0">
                <a:latin typeface="Times New Roman" panose="02020603050405020304" pitchFamily="18" charset="0"/>
              </a:rPr>
              <a:t>| </a:t>
            </a:r>
            <a:r>
              <a:rPr lang="en-CA" dirty="0" smtClean="0">
                <a:latin typeface="Times New Roman" panose="02020603050405020304" pitchFamily="18" charset="0"/>
              </a:rPr>
              <a:t>= 0</a:t>
            </a:r>
            <a:r>
              <a:rPr lang="en-CA" dirty="0" smtClean="0"/>
              <a:t> if and only if </a:t>
            </a:r>
            <a:r>
              <a:rPr lang="en-CA" i="1" dirty="0" smtClean="0">
                <a:latin typeface="Times New Roman" panose="02020603050405020304" pitchFamily="18" charset="0"/>
              </a:rPr>
              <a:t>z</a:t>
            </a:r>
            <a:r>
              <a:rPr lang="en-CA" dirty="0" smtClean="0">
                <a:latin typeface="Times New Roman" panose="02020603050405020304" pitchFamily="18" charset="0"/>
              </a:rPr>
              <a:t> = 0</a:t>
            </a:r>
            <a:endParaRPr lang="en-CA" dirty="0">
              <a:latin typeface="Times New Roman" panose="02020603050405020304" pitchFamily="18" charset="0"/>
            </a:endParaRPr>
          </a:p>
          <a:p>
            <a:pPr lvl="2"/>
            <a:r>
              <a:rPr lang="en-US" dirty="0" smtClean="0">
                <a:latin typeface="Times New Roman" panose="02020603050405020304" pitchFamily="18" charset="0"/>
              </a:rPr>
              <a:t>|</a:t>
            </a:r>
            <a:r>
              <a:rPr lang="en-US" i="1" dirty="0" smtClean="0">
                <a:latin typeface="Symbol" panose="05050102010706020507" pitchFamily="18" charset="2"/>
              </a:rPr>
              <a:t>g </a:t>
            </a:r>
            <a:r>
              <a:rPr lang="en-US" i="1" dirty="0" smtClean="0">
                <a:latin typeface="Times New Roman" panose="02020603050405020304" pitchFamily="18" charset="0"/>
              </a:rPr>
              <a:t>z</a:t>
            </a:r>
            <a:r>
              <a:rPr lang="en-US" dirty="0">
                <a:latin typeface="Times New Roman" panose="02020603050405020304" pitchFamily="18" charset="0"/>
              </a:rPr>
              <a:t>| </a:t>
            </a:r>
            <a:r>
              <a:rPr lang="en-CA" dirty="0">
                <a:latin typeface="Times New Roman" panose="02020603050405020304" pitchFamily="18" charset="0"/>
              </a:rPr>
              <a:t>= </a:t>
            </a:r>
            <a:r>
              <a:rPr lang="en-US" dirty="0">
                <a:latin typeface="Times New Roman" panose="02020603050405020304" pitchFamily="18" charset="0"/>
              </a:rPr>
              <a:t>|</a:t>
            </a:r>
            <a:r>
              <a:rPr lang="en-US" i="1" dirty="0" smtClean="0">
                <a:latin typeface="Symbol" panose="05050102010706020507" pitchFamily="18" charset="2"/>
              </a:rPr>
              <a:t>g</a:t>
            </a:r>
            <a:r>
              <a:rPr lang="en-US" dirty="0" smtClean="0">
                <a:latin typeface="Symbol" panose="05050102010706020507" pitchFamily="18" charset="2"/>
              </a:rPr>
              <a:t>||</a:t>
            </a:r>
            <a:r>
              <a:rPr lang="en-US" i="1" dirty="0" smtClean="0">
                <a:latin typeface="Times New Roman" panose="02020603050405020304" pitchFamily="18" charset="0"/>
              </a:rPr>
              <a:t>z</a:t>
            </a:r>
            <a:r>
              <a:rPr lang="en-US" dirty="0">
                <a:latin typeface="Times New Roman" panose="02020603050405020304" pitchFamily="18" charset="0"/>
              </a:rPr>
              <a:t>|</a:t>
            </a:r>
            <a:r>
              <a:rPr lang="en-CA" dirty="0" smtClean="0"/>
              <a:t> </a:t>
            </a:r>
            <a:r>
              <a:rPr lang="en-CA" dirty="0"/>
              <a:t>if </a:t>
            </a:r>
            <a:r>
              <a:rPr lang="en-CA" i="1" dirty="0" smtClean="0">
                <a:latin typeface="Symbol" panose="05050102010706020507" pitchFamily="18" charset="2"/>
              </a:rPr>
              <a:t>g</a:t>
            </a:r>
            <a:r>
              <a:rPr lang="en-CA" dirty="0" smtClean="0"/>
              <a:t> is real</a:t>
            </a:r>
          </a:p>
          <a:p>
            <a:pPr lvl="1"/>
            <a:r>
              <a:rPr lang="en-US" dirty="0" smtClean="0">
                <a:latin typeface="Times New Roman" panose="02020603050405020304" pitchFamily="18" charset="0"/>
              </a:rPr>
              <a:t>Reminder: we will be seeing other proofs in this course</a:t>
            </a:r>
          </a:p>
          <a:p>
            <a:pPr lvl="2"/>
            <a:r>
              <a:rPr lang="en-US" dirty="0" smtClean="0">
                <a:latin typeface="Times New Roman" panose="02020603050405020304" pitchFamily="18" charset="0"/>
              </a:rPr>
              <a:t>This is just a taste of how we rigorously prove these theorems</a:t>
            </a:r>
            <a:endParaRPr lang="en-CA" dirty="0">
              <a:latin typeface="Times New Roman" panose="02020603050405020304" pitchFamily="18" charset="0"/>
            </a:endParaRPr>
          </a:p>
          <a:p>
            <a:pPr lvl="2"/>
            <a:endParaRPr lang="en-US" b="1" dirty="0">
              <a:latin typeface="Times New Roman" panose="02020603050405020304" pitchFamily="18" charset="0"/>
            </a:endParaRPr>
          </a:p>
          <a:p>
            <a:pPr lvl="1"/>
            <a:endParaRPr lang="en-US" b="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The absolute value of a complex number</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53496"/>
    </mc:Choice>
    <mc:Fallback>
      <p:transition spd="slow" advTm="53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a:t>https://</a:t>
            </a:r>
            <a:r>
              <a:rPr lang="en-CA" sz="1800" dirty="0" smtClean="0"/>
              <a:t>en.wikipedia.org/wiki/Absolute_value#Complex_numbers</a:t>
            </a:r>
            <a:endParaRPr lang="en-CA" sz="1800" dirty="0" smtClean="0"/>
          </a:p>
        </p:txBody>
      </p:sp>
      <p:sp>
        <p:nvSpPr>
          <p:cNvPr id="4" name="Footer Placeholder 3"/>
          <p:cNvSpPr>
            <a:spLocks noGrp="1"/>
          </p:cNvSpPr>
          <p:nvPr>
            <p:ph type="ftr" sz="quarter" idx="11"/>
          </p:nvPr>
        </p:nvSpPr>
        <p:spPr/>
        <p:txBody>
          <a:bodyPr/>
          <a:lstStyle/>
          <a:p>
            <a:r>
              <a:rPr lang="en-CA" smtClean="0"/>
              <a:t>The absolute value of a complex number</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107"/>
    </mc:Choice>
    <mc:Fallback xmlns="">
      <p:transition spd="slow" advTm="2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The absolute value of a complex number</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632"/>
    </mc:Choice>
    <mc:Fallback xmlns="">
      <p:transition spd="slow" advTm="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The absolute value of a complex number</a:t>
            </a:r>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
        <p:nvSpPr>
          <p:cNvPr id="7" name="Slide Number Placeholder 6"/>
          <p:cNvSpPr>
            <a:spLocks noGrp="1"/>
          </p:cNvSpPr>
          <p:nvPr>
            <p:ph type="sldNum" sz="quarter" idx="12"/>
          </p:nvPr>
        </p:nvSpPr>
        <p:spPr/>
        <p:txBody>
          <a:bodyPr/>
          <a:lstStyle/>
          <a:p>
            <a:fld id="{42EF6DC8-DA9C-4533-8A40-BB00A2545AF8}" type="slidenum">
              <a:rPr lang="en-CA" smtClean="0"/>
              <a:pPr/>
              <a:t>18</a:t>
            </a:fld>
            <a:endParaRPr lang="en-CA"/>
          </a:p>
        </p:txBody>
      </p:sp>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2163"/>
    </mc:Choice>
    <mc:Fallback xmlns="">
      <p:transition spd="slow" advTm="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The absolute value of a complex number</a:t>
            </a:r>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
        <p:nvSpPr>
          <p:cNvPr id="6" name="Slide Number Placeholder 5"/>
          <p:cNvSpPr>
            <a:spLocks noGrp="1"/>
          </p:cNvSpPr>
          <p:nvPr>
            <p:ph type="sldNum" sz="quarter" idx="12"/>
          </p:nvPr>
        </p:nvSpPr>
        <p:spPr/>
        <p:txBody>
          <a:bodyPr/>
          <a:lstStyle/>
          <a:p>
            <a:fld id="{42EF6DC8-DA9C-4533-8A40-BB00A2545AF8}" type="slidenum">
              <a:rPr lang="en-CA" smtClean="0"/>
              <a:pPr/>
              <a:t>19</a:t>
            </a:fld>
            <a:endParaRPr lang="en-CA"/>
          </a:p>
        </p:txBody>
      </p:sp>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395"/>
    </mc:Choice>
    <mc:Fallback xmlns="">
      <p:transition spd="slow" advTm="4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absolute value of a complex number</a:t>
            </a:r>
            <a:endParaRPr lang="en-US" dirty="0" smtClean="0"/>
          </a:p>
          <a:p>
            <a:pPr lvl="1"/>
            <a:r>
              <a:rPr lang="en-US" dirty="0" smtClean="0"/>
              <a:t>Consider at a few properties</a:t>
            </a:r>
            <a:endParaRPr lang="en-US" dirty="0" smtClean="0"/>
          </a:p>
          <a:p>
            <a:pPr lvl="2"/>
            <a:r>
              <a:rPr lang="en-US" dirty="0" smtClean="0"/>
              <a:t>We will prove these properties (or theorems) rigorously</a:t>
            </a:r>
            <a:endParaRPr lang="en-US" dirty="0" smtClean="0"/>
          </a:p>
        </p:txBody>
      </p:sp>
      <p:sp>
        <p:nvSpPr>
          <p:cNvPr id="4" name="Footer Placeholder 3"/>
          <p:cNvSpPr>
            <a:spLocks noGrp="1"/>
          </p:cNvSpPr>
          <p:nvPr>
            <p:ph type="ftr" sz="quarter" idx="11"/>
          </p:nvPr>
        </p:nvSpPr>
        <p:spPr/>
        <p:txBody>
          <a:bodyPr/>
          <a:lstStyle/>
          <a:p>
            <a:r>
              <a:rPr lang="en-CA" smtClean="0"/>
              <a:t>The absolute value of a complex number</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0611"/>
    </mc:Choice>
    <mc:Fallback>
      <p:transition spd="slow" advTm="10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absolute value</a:t>
            </a:r>
            <a:endParaRPr lang="en-CA" i="1" dirty="0"/>
          </a:p>
        </p:txBody>
      </p:sp>
      <p:sp>
        <p:nvSpPr>
          <p:cNvPr id="3" name="Content Placeholder 2"/>
          <p:cNvSpPr>
            <a:spLocks noGrp="1"/>
          </p:cNvSpPr>
          <p:nvPr>
            <p:ph idx="1"/>
          </p:nvPr>
        </p:nvSpPr>
        <p:spPr/>
        <p:txBody>
          <a:bodyPr/>
          <a:lstStyle/>
          <a:p>
            <a:r>
              <a:rPr lang="en-US" dirty="0" smtClean="0"/>
              <a:t>For a real number </a:t>
            </a:r>
            <a:r>
              <a:rPr lang="en-US" i="1" dirty="0" smtClean="0">
                <a:latin typeface="Times New Roman" panose="02020603050405020304" pitchFamily="18" charset="0"/>
              </a:rPr>
              <a:t>x</a:t>
            </a:r>
            <a:r>
              <a:rPr lang="en-US" dirty="0" smtClean="0"/>
              <a:t>,</a:t>
            </a:r>
          </a:p>
          <a:p>
            <a:pPr marL="0" indent="0">
              <a:buNone/>
            </a:pPr>
            <a:r>
              <a:rPr lang="en-US" dirty="0"/>
              <a:t>	</a:t>
            </a:r>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smtClean="0">
                <a:latin typeface="Times New Roman" panose="02020603050405020304" pitchFamily="18" charset="0"/>
              </a:rPr>
              <a:t>|</a:t>
            </a:r>
            <a:r>
              <a:rPr lang="en-US" dirty="0" smtClean="0"/>
              <a:t> is the absolute value or magnitude of that value</a:t>
            </a:r>
            <a:endParaRPr lang="en-US" dirty="0" smtClean="0"/>
          </a:p>
          <a:p>
            <a:pPr lvl="1"/>
            <a:r>
              <a:rPr lang="en-US" dirty="0" smtClean="0"/>
              <a:t>Some properties of the absolute value include:</a:t>
            </a:r>
          </a:p>
          <a:p>
            <a:pPr lvl="2"/>
            <a:r>
              <a:rPr lang="en-US" dirty="0" smtClean="0">
                <a:latin typeface="Times New Roman" panose="02020603050405020304" pitchFamily="18" charset="0"/>
              </a:rPr>
              <a:t>|</a:t>
            </a:r>
            <a:r>
              <a:rPr lang="en-US" i="1" dirty="0" smtClean="0">
                <a:latin typeface="Times New Roman" panose="02020603050405020304" pitchFamily="18" charset="0"/>
              </a:rPr>
              <a:t>x</a:t>
            </a:r>
            <a:r>
              <a:rPr lang="en-US" dirty="0">
                <a:latin typeface="Times New Roman" panose="02020603050405020304" pitchFamily="18" charset="0"/>
              </a:rPr>
              <a:t>| </a:t>
            </a:r>
            <a:r>
              <a:rPr lang="en-US" dirty="0" smtClean="0">
                <a:latin typeface="Times New Roman" panose="02020603050405020304" pitchFamily="18" charset="0"/>
              </a:rPr>
              <a:t>≥ 0 </a:t>
            </a:r>
          </a:p>
          <a:p>
            <a:pPr lvl="2"/>
            <a:r>
              <a:rPr lang="en-US" dirty="0" smtClean="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a:t>
            </a:r>
            <a:r>
              <a:rPr lang="en-US" dirty="0" smtClean="0">
                <a:latin typeface="Times New Roman" panose="02020603050405020304" pitchFamily="18" charset="0"/>
              </a:rPr>
              <a:t>= </a:t>
            </a:r>
            <a:r>
              <a:rPr lang="en-US" dirty="0">
                <a:latin typeface="Times New Roman" panose="02020603050405020304" pitchFamily="18" charset="0"/>
              </a:rPr>
              <a:t>0 </a:t>
            </a:r>
            <a:r>
              <a:rPr lang="en-US" dirty="0" smtClean="0"/>
              <a:t>if and only if </a:t>
            </a:r>
            <a:r>
              <a:rPr lang="en-US" i="1" dirty="0" smtClean="0">
                <a:latin typeface="Times New Roman" panose="02020603050405020304" pitchFamily="18" charset="0"/>
              </a:rPr>
              <a:t>x</a:t>
            </a:r>
            <a:r>
              <a:rPr lang="en-US" dirty="0" smtClean="0">
                <a:latin typeface="Times New Roman" panose="02020603050405020304" pitchFamily="18" charset="0"/>
              </a:rPr>
              <a:t> </a:t>
            </a:r>
            <a:r>
              <a:rPr lang="en-US" dirty="0">
                <a:latin typeface="Times New Roman" panose="02020603050405020304" pitchFamily="18" charset="0"/>
              </a:rPr>
              <a:t>= </a:t>
            </a:r>
            <a:r>
              <a:rPr lang="en-US" dirty="0" smtClean="0">
                <a:latin typeface="Times New Roman" panose="02020603050405020304" pitchFamily="18" charset="0"/>
              </a:rPr>
              <a:t>0</a:t>
            </a:r>
          </a:p>
          <a:p>
            <a:pPr lvl="2"/>
            <a:r>
              <a:rPr lang="en-US" dirty="0" smtClean="0">
                <a:latin typeface="Times New Roman" panose="02020603050405020304" pitchFamily="18" charset="0"/>
              </a:rPr>
              <a:t>|</a:t>
            </a:r>
            <a:r>
              <a:rPr lang="en-US" i="1" dirty="0" err="1" smtClean="0">
                <a:latin typeface="Times New Roman" panose="02020603050405020304" pitchFamily="18" charset="0"/>
              </a:rPr>
              <a:t>xy</a:t>
            </a:r>
            <a:r>
              <a:rPr lang="en-US" dirty="0" smtClean="0">
                <a:latin typeface="Times New Roman" panose="02020603050405020304" pitchFamily="18" charset="0"/>
              </a:rPr>
              <a:t>| = |</a:t>
            </a:r>
            <a:r>
              <a:rPr lang="en-US" i="1" dirty="0">
                <a:latin typeface="Times New Roman" panose="02020603050405020304" pitchFamily="18" charset="0"/>
              </a:rPr>
              <a:t>x</a:t>
            </a:r>
            <a:r>
              <a:rPr lang="en-US" dirty="0" smtClean="0">
                <a:latin typeface="Times New Roman" panose="02020603050405020304" pitchFamily="18" charset="0"/>
              </a:rPr>
              <a:t>||</a:t>
            </a:r>
            <a:r>
              <a:rPr lang="en-US" i="1" dirty="0" smtClean="0">
                <a:latin typeface="Times New Roman" panose="02020603050405020304" pitchFamily="18" charset="0"/>
              </a:rPr>
              <a:t>y</a:t>
            </a:r>
            <a:r>
              <a:rPr lang="en-US" dirty="0" smtClean="0">
                <a:latin typeface="Times New Roman" panose="02020603050405020304" pitchFamily="18" charset="0"/>
              </a:rPr>
              <a:t>|</a:t>
            </a:r>
            <a:endParaRPr lang="en-US" dirty="0"/>
          </a:p>
          <a:p>
            <a:pPr lvl="1"/>
            <a:endParaRPr lang="en-US" dirty="0" smtClean="0">
              <a:solidFill>
                <a:prstClr val="white"/>
              </a:solidFill>
            </a:endParaRPr>
          </a:p>
          <a:p>
            <a:r>
              <a:rPr lang="en-US" dirty="0" smtClean="0">
                <a:solidFill>
                  <a:prstClr val="white"/>
                </a:solidFill>
              </a:rPr>
              <a:t>Is </a:t>
            </a:r>
            <a:r>
              <a:rPr lang="en-US" dirty="0">
                <a:solidFill>
                  <a:prstClr val="white"/>
                </a:solidFill>
              </a:rPr>
              <a:t>there an absolute value of a complex number?</a:t>
            </a:r>
            <a:endParaRPr lang="en-US" dirty="0">
              <a:solidFill>
                <a:prstClr val="white"/>
              </a:solidFill>
              <a:latin typeface="Times New Roman" panose="02020603050405020304" pitchFamily="18" charset="0"/>
            </a:endParaRPr>
          </a:p>
          <a:p>
            <a:pPr marL="914400" lvl="2" indent="0">
              <a:buNone/>
            </a:pPr>
            <a:endParaRPr lang="en-US" dirty="0" smtClean="0"/>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9627628"/>
      </p:ext>
    </p:extLst>
  </p:cSld>
  <p:clrMapOvr>
    <a:masterClrMapping/>
  </p:clrMapOvr>
  <mc:AlternateContent xmlns:mc="http://schemas.openxmlformats.org/markup-compatibility/2006">
    <mc:Choice xmlns:p14="http://schemas.microsoft.com/office/powerpoint/2010/main" Requires="p14">
      <p:transition spd="slow" p14:dur="2000" advTm="31076"/>
    </mc:Choice>
    <mc:Fallback>
      <p:transition spd="slow" advTm="31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absolute value</a:t>
            </a:r>
            <a:endParaRPr lang="en-CA" i="1" dirty="0"/>
          </a:p>
        </p:txBody>
      </p:sp>
      <p:sp>
        <p:nvSpPr>
          <p:cNvPr id="3" name="Content Placeholder 2"/>
          <p:cNvSpPr>
            <a:spLocks noGrp="1"/>
          </p:cNvSpPr>
          <p:nvPr>
            <p:ph idx="1"/>
          </p:nvPr>
        </p:nvSpPr>
        <p:spPr/>
        <p:txBody>
          <a:bodyPr/>
          <a:lstStyle/>
          <a:p>
            <a:r>
              <a:rPr lang="en-US" dirty="0" smtClean="0"/>
              <a:t>Consider the geometric interpretation of the complex number</a:t>
            </a:r>
          </a:p>
          <a:p>
            <a:pPr marL="0" indent="0" algn="ctr">
              <a:buNone/>
            </a:pPr>
            <a:r>
              <a:rPr lang="en-US" i="1" dirty="0" smtClean="0">
                <a:latin typeface="Symbol" panose="05050102010706020507" pitchFamily="18" charset="2"/>
              </a:rPr>
              <a:t>a</a:t>
            </a: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i="1" dirty="0" smtClean="0">
                <a:latin typeface="Symbol" panose="05050102010706020507" pitchFamily="18" charset="2"/>
              </a:rPr>
              <a:t>b </a:t>
            </a:r>
            <a:r>
              <a:rPr lang="en-US" i="1" dirty="0" smtClean="0">
                <a:latin typeface="Times New Roman" panose="02020603050405020304" pitchFamily="18" charset="0"/>
              </a:rPr>
              <a:t>j</a:t>
            </a:r>
            <a:endParaRPr lang="en-US" i="1"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pic>
        <p:nvPicPr>
          <p:cNvPr id="13" name="Picture 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43200" y="3686550"/>
            <a:ext cx="367132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27398072"/>
      </p:ext>
    </p:extLst>
  </p:cSld>
  <p:clrMapOvr>
    <a:masterClrMapping/>
  </p:clrMapOvr>
  <mc:AlternateContent xmlns:mc="http://schemas.openxmlformats.org/markup-compatibility/2006">
    <mc:Choice xmlns:p14="http://schemas.microsoft.com/office/powerpoint/2010/main" Requires="p14">
      <p:transition spd="slow" p14:dur="2000" advTm="9765"/>
    </mc:Choice>
    <mc:Fallback>
      <p:transition spd="slow" advTm="9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absolute value</a:t>
            </a:r>
            <a:endParaRPr lang="en-CA" i="1" dirty="0"/>
          </a:p>
        </p:txBody>
      </p:sp>
      <p:sp>
        <p:nvSpPr>
          <p:cNvPr id="3" name="Content Placeholder 2"/>
          <p:cNvSpPr>
            <a:spLocks noGrp="1"/>
          </p:cNvSpPr>
          <p:nvPr>
            <p:ph idx="1"/>
          </p:nvPr>
        </p:nvSpPr>
        <p:spPr/>
        <p:txBody>
          <a:bodyPr/>
          <a:lstStyle/>
          <a:p>
            <a:r>
              <a:rPr lang="en-US" dirty="0" smtClean="0"/>
              <a:t>Given this interpretation, we will use the distance to </a:t>
            </a:r>
            <a:r>
              <a:rPr lang="en-US" dirty="0" smtClean="0">
                <a:latin typeface="Times New Roman" panose="02020603050405020304" pitchFamily="18" charset="0"/>
              </a:rPr>
              <a:t>0</a:t>
            </a:r>
          </a:p>
          <a:p>
            <a:pPr lvl="1"/>
            <a:r>
              <a:rPr lang="en-US" dirty="0" smtClean="0"/>
              <a:t>For </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i="1" dirty="0" smtClean="0">
                <a:latin typeface="Times New Roman" panose="02020603050405020304" pitchFamily="18" charset="0"/>
              </a:rPr>
              <a:t>= </a:t>
            </a:r>
            <a:r>
              <a:rPr lang="en-US" i="1" dirty="0" smtClean="0">
                <a:latin typeface="Symbol" panose="05050102010706020507" pitchFamily="18" charset="2"/>
              </a:rPr>
              <a:t>a</a:t>
            </a: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i="1" dirty="0" smtClean="0">
                <a:latin typeface="Symbol" panose="05050102010706020507" pitchFamily="18" charset="2"/>
              </a:rPr>
              <a:t>b </a:t>
            </a:r>
            <a:r>
              <a:rPr lang="en-US" i="1" dirty="0" smtClean="0">
                <a:latin typeface="Times New Roman" panose="02020603050405020304" pitchFamily="18" charset="0"/>
              </a:rPr>
              <a:t>j</a:t>
            </a:r>
            <a:r>
              <a:rPr lang="en-US" dirty="0" smtClean="0"/>
              <a:t>, </a:t>
            </a:r>
          </a:p>
          <a:p>
            <a:pPr marL="457200" lvl="1" indent="0">
              <a:buNone/>
            </a:pPr>
            <a:endParaRPr lang="en-US" i="1" dirty="0" smtClean="0">
              <a:latin typeface="Times New Roman" panose="02020603050405020304" pitchFamily="18" charset="0"/>
            </a:endParaRPr>
          </a:p>
          <a:p>
            <a:endParaRPr lang="en-US" dirty="0" smtClean="0"/>
          </a:p>
          <a:p>
            <a:pPr lvl="1"/>
            <a:r>
              <a:rPr lang="en-US" dirty="0" smtClean="0"/>
              <a:t>Important:                 is the real number </a:t>
            </a:r>
            <a:r>
              <a:rPr lang="en-US" i="1" dirty="0" smtClean="0">
                <a:latin typeface="Symbol" panose="05050102010706020507" pitchFamily="18" charset="2"/>
              </a:rPr>
              <a:t>b</a:t>
            </a:r>
            <a:r>
              <a:rPr lang="en-US" dirty="0" smtClean="0"/>
              <a:t> and not </a:t>
            </a:r>
            <a:r>
              <a:rPr lang="en-US" i="1" dirty="0" smtClean="0">
                <a:latin typeface="Symbol" panose="05050102010706020507" pitchFamily="18" charset="2"/>
              </a:rPr>
              <a:t>b </a:t>
            </a:r>
            <a:r>
              <a:rPr lang="en-US" i="1" dirty="0" smtClean="0">
                <a:latin typeface="Times New Roman" panose="02020603050405020304" pitchFamily="18" charset="0"/>
              </a:rPr>
              <a:t>j</a:t>
            </a:r>
            <a:r>
              <a:rPr lang="en-US" dirty="0" smtClean="0"/>
              <a:t> </a:t>
            </a:r>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85316264"/>
              </p:ext>
            </p:extLst>
          </p:nvPr>
        </p:nvGraphicFramePr>
        <p:xfrm>
          <a:off x="2206625" y="2503487"/>
          <a:ext cx="4079875" cy="544513"/>
        </p:xfrm>
        <a:graphic>
          <a:graphicData uri="http://schemas.openxmlformats.org/presentationml/2006/ole">
            <mc:AlternateContent xmlns:mc="http://schemas.openxmlformats.org/markup-compatibility/2006">
              <mc:Choice xmlns:v="urn:schemas-microsoft-com:vml" Requires="v">
                <p:oleObj spid="_x0000_s13343" name="Equation" r:id="rId6" imgW="3708360" imgH="495000" progId="Equation.DSMT4">
                  <p:embed/>
                </p:oleObj>
              </mc:Choice>
              <mc:Fallback>
                <p:oleObj name="Equation" r:id="rId6" imgW="3708360" imgH="495000" progId="Equation.DSMT4">
                  <p:embed/>
                  <p:pic>
                    <p:nvPicPr>
                      <p:cNvPr id="0" name="Object 15"/>
                      <p:cNvPicPr>
                        <a:picLocks noChangeAspect="1" noChangeArrowheads="1"/>
                      </p:cNvPicPr>
                      <p:nvPr/>
                    </p:nvPicPr>
                    <p:blipFill>
                      <a:blip r:embed="rId7"/>
                      <a:srcRect/>
                      <a:stretch>
                        <a:fillRect/>
                      </a:stretch>
                    </p:blipFill>
                    <p:spPr bwMode="auto">
                      <a:xfrm>
                        <a:off x="2206625" y="2503487"/>
                        <a:ext cx="40798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934486797"/>
              </p:ext>
            </p:extLst>
          </p:nvPr>
        </p:nvGraphicFramePr>
        <p:xfrm>
          <a:off x="2629766" y="3200400"/>
          <a:ext cx="809625" cy="419100"/>
        </p:xfrm>
        <a:graphic>
          <a:graphicData uri="http://schemas.openxmlformats.org/presentationml/2006/ole">
            <mc:AlternateContent xmlns:mc="http://schemas.openxmlformats.org/markup-compatibility/2006">
              <mc:Choice xmlns:v="urn:schemas-microsoft-com:vml" Requires="v">
                <p:oleObj spid="_x0000_s13344" name="Equation" r:id="rId8" imgW="736560" imgH="380880" progId="Equation.DSMT4">
                  <p:embed/>
                </p:oleObj>
              </mc:Choice>
              <mc:Fallback>
                <p:oleObj name="Equation" r:id="rId8" imgW="736560" imgH="380880" progId="Equation.DSMT4">
                  <p:embed/>
                  <p:pic>
                    <p:nvPicPr>
                      <p:cNvPr id="0" name="Object 9"/>
                      <p:cNvPicPr>
                        <a:picLocks noChangeAspect="1" noChangeArrowheads="1"/>
                      </p:cNvPicPr>
                      <p:nvPr/>
                    </p:nvPicPr>
                    <p:blipFill>
                      <a:blip r:embed="rId9"/>
                      <a:srcRect/>
                      <a:stretch>
                        <a:fillRect/>
                      </a:stretch>
                    </p:blipFill>
                    <p:spPr bwMode="auto">
                      <a:xfrm>
                        <a:off x="2629766" y="3200400"/>
                        <a:ext cx="8096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Picture 119" descr="C:\Users\Douglas\Desktop\z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3686550"/>
            <a:ext cx="3671324" cy="3095250"/>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25602381"/>
      </p:ext>
    </p:extLst>
  </p:cSld>
  <p:clrMapOvr>
    <a:masterClrMapping/>
  </p:clrMapOvr>
  <mc:AlternateContent xmlns:mc="http://schemas.openxmlformats.org/markup-compatibility/2006">
    <mc:Choice xmlns:p14="http://schemas.microsoft.com/office/powerpoint/2010/main" Requires="p14">
      <p:transition spd="slow" p14:dur="2000" advTm="34553"/>
    </mc:Choice>
    <mc:Fallback>
      <p:transition spd="slow" advTm="3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absolute value</a:t>
            </a:r>
            <a:endParaRPr lang="en-CA" i="1" dirty="0"/>
          </a:p>
        </p:txBody>
      </p:sp>
      <p:sp>
        <p:nvSpPr>
          <p:cNvPr id="3" name="Content Placeholder 2"/>
          <p:cNvSpPr>
            <a:spLocks noGrp="1"/>
          </p:cNvSpPr>
          <p:nvPr>
            <p:ph idx="1"/>
          </p:nvPr>
        </p:nvSpPr>
        <p:spPr/>
        <p:txBody>
          <a:bodyPr/>
          <a:lstStyle/>
          <a:p>
            <a:r>
              <a:rPr lang="en-US" dirty="0" smtClean="0"/>
              <a:t>For example, </a:t>
            </a:r>
          </a:p>
          <a:p>
            <a:pPr lvl="1"/>
            <a:r>
              <a:rPr lang="en-US" dirty="0" smtClean="0"/>
              <a:t>If </a:t>
            </a:r>
            <a:r>
              <a:rPr lang="en-US" i="1" dirty="0" smtClean="0">
                <a:latin typeface="Times New Roman" panose="02020603050405020304" pitchFamily="18" charset="0"/>
              </a:rPr>
              <a:t>z</a:t>
            </a:r>
            <a:r>
              <a:rPr lang="en-US" baseline="-25000" dirty="0" smtClean="0">
                <a:latin typeface="Times New Roman" panose="02020603050405020304" pitchFamily="18" charset="0"/>
              </a:rPr>
              <a:t>1</a:t>
            </a:r>
            <a:r>
              <a:rPr lang="en-US" dirty="0" smtClean="0">
                <a:latin typeface="Times New Roman" panose="02020603050405020304" pitchFamily="18" charset="0"/>
              </a:rPr>
              <a:t> </a:t>
            </a:r>
            <a:r>
              <a:rPr lang="en-US" i="1" dirty="0" smtClean="0">
                <a:latin typeface="Times New Roman" panose="02020603050405020304" pitchFamily="18" charset="0"/>
              </a:rPr>
              <a:t>= </a:t>
            </a:r>
            <a:r>
              <a:rPr lang="en-US" dirty="0" smtClean="0">
                <a:latin typeface="Symbol" panose="05050102010706020507" pitchFamily="18" charset="2"/>
              </a:rPr>
              <a:t>3</a:t>
            </a: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dirty="0" smtClean="0">
                <a:latin typeface="Symbol" panose="05050102010706020507" pitchFamily="18" charset="2"/>
              </a:rPr>
              <a:t>4</a:t>
            </a:r>
            <a:r>
              <a:rPr lang="en-US" i="1" dirty="0" smtClean="0">
                <a:latin typeface="Symbol" panose="05050102010706020507" pitchFamily="18" charset="2"/>
              </a:rPr>
              <a:t> </a:t>
            </a:r>
            <a:r>
              <a:rPr lang="en-US" i="1" dirty="0" smtClean="0">
                <a:latin typeface="Times New Roman" panose="02020603050405020304" pitchFamily="18" charset="0"/>
              </a:rPr>
              <a:t>j</a:t>
            </a:r>
            <a:r>
              <a:rPr lang="en-US" dirty="0" smtClean="0"/>
              <a:t>, then </a:t>
            </a:r>
          </a:p>
          <a:p>
            <a:pPr marL="457200" lvl="1" indent="0">
              <a:buNone/>
            </a:pPr>
            <a:endParaRPr lang="en-US" i="1" dirty="0" smtClean="0">
              <a:latin typeface="Times New Roman" panose="02020603050405020304" pitchFamily="18" charset="0"/>
            </a:endParaRPr>
          </a:p>
          <a:p>
            <a:pPr lvl="1"/>
            <a:r>
              <a:rPr lang="en-US" dirty="0" smtClean="0"/>
              <a:t>If </a:t>
            </a:r>
            <a:r>
              <a:rPr lang="en-US" i="1" dirty="0" smtClean="0">
                <a:latin typeface="Times New Roman" panose="02020603050405020304" pitchFamily="18" charset="0"/>
              </a:rPr>
              <a:t>z</a:t>
            </a:r>
            <a:r>
              <a:rPr lang="en-US" baseline="-25000" dirty="0" smtClean="0">
                <a:latin typeface="Times New Roman" panose="02020603050405020304" pitchFamily="18" charset="0"/>
              </a:rPr>
              <a:t>2</a:t>
            </a:r>
            <a:r>
              <a:rPr lang="en-US" dirty="0" smtClean="0">
                <a:latin typeface="Times New Roman" panose="02020603050405020304" pitchFamily="18" charset="0"/>
              </a:rPr>
              <a:t> </a:t>
            </a:r>
            <a:r>
              <a:rPr lang="en-US" i="1" dirty="0">
                <a:latin typeface="Times New Roman" panose="02020603050405020304" pitchFamily="18" charset="0"/>
              </a:rPr>
              <a:t>= </a:t>
            </a:r>
            <a:r>
              <a:rPr lang="en-US" i="1" dirty="0" smtClean="0">
                <a:latin typeface="Times New Roman" panose="02020603050405020304" pitchFamily="18" charset="0"/>
              </a:rPr>
              <a:t>–</a:t>
            </a:r>
            <a:r>
              <a:rPr lang="en-US" dirty="0" smtClean="0">
                <a:latin typeface="Symbol" panose="05050102010706020507" pitchFamily="18" charset="2"/>
              </a:rPr>
              <a:t>2.4</a:t>
            </a:r>
            <a:r>
              <a:rPr lang="en-US" i="1" dirty="0" smtClean="0">
                <a:latin typeface="Times New Roman" panose="02020603050405020304" pitchFamily="18" charset="0"/>
              </a:rPr>
              <a:t> </a:t>
            </a:r>
            <a:r>
              <a:rPr lang="en-US" dirty="0" smtClean="0">
                <a:latin typeface="Times New Roman" panose="02020603050405020304" pitchFamily="18" charset="0"/>
              </a:rPr>
              <a:t>– </a:t>
            </a:r>
            <a:r>
              <a:rPr lang="en-US" dirty="0" smtClean="0">
                <a:latin typeface="Symbol" panose="05050102010706020507" pitchFamily="18" charset="2"/>
              </a:rPr>
              <a:t>0.7</a:t>
            </a:r>
            <a:r>
              <a:rPr lang="en-US" i="1" dirty="0" smtClean="0">
                <a:latin typeface="Symbol" panose="05050102010706020507" pitchFamily="18" charset="2"/>
              </a:rPr>
              <a:t> </a:t>
            </a:r>
            <a:r>
              <a:rPr lang="en-US" i="1" dirty="0">
                <a:latin typeface="Times New Roman" panose="02020603050405020304" pitchFamily="18" charset="0"/>
              </a:rPr>
              <a:t>j</a:t>
            </a:r>
            <a:r>
              <a:rPr lang="en-US" dirty="0"/>
              <a:t>, then </a:t>
            </a:r>
            <a:r>
              <a:rPr lang="en-US" dirty="0" smtClean="0"/>
              <a:t/>
            </a:r>
            <a:br>
              <a:rPr lang="en-US" dirty="0" smtClean="0"/>
            </a:br>
            <a:r>
              <a:rPr lang="en-US" dirty="0" smtClean="0"/>
              <a:t/>
            </a:r>
            <a:br>
              <a:rPr lang="en-US" dirty="0" smtClean="0"/>
            </a:br>
            <a:endParaRPr lang="en-US" dirty="0" smtClean="0"/>
          </a:p>
          <a:p>
            <a:pPr lvl="1"/>
            <a:r>
              <a:rPr lang="en-US" dirty="0" smtClean="0"/>
              <a:t>For any real </a:t>
            </a:r>
            <a:r>
              <a:rPr lang="en-US" i="1" dirty="0">
                <a:latin typeface="Symbol" panose="05050102010706020507" pitchFamily="18" charset="2"/>
              </a:rPr>
              <a:t>q</a:t>
            </a:r>
            <a:r>
              <a:rPr lang="en-US" dirty="0" smtClean="0"/>
              <a:t>, if </a:t>
            </a:r>
            <a:r>
              <a:rPr lang="en-US" i="1" dirty="0" smtClean="0">
                <a:latin typeface="Times New Roman" panose="02020603050405020304" pitchFamily="18" charset="0"/>
              </a:rPr>
              <a:t>z</a:t>
            </a:r>
            <a:r>
              <a:rPr lang="en-US" baseline="-25000" dirty="0" smtClean="0">
                <a:latin typeface="Times New Roman" panose="02020603050405020304" pitchFamily="18" charset="0"/>
              </a:rPr>
              <a:t>3</a:t>
            </a:r>
            <a:r>
              <a:rPr lang="en-US" dirty="0" smtClean="0">
                <a:latin typeface="Times New Roman" panose="02020603050405020304" pitchFamily="18" charset="0"/>
              </a:rPr>
              <a:t> </a:t>
            </a:r>
            <a:r>
              <a:rPr lang="en-US" i="1" dirty="0" smtClean="0">
                <a:latin typeface="Times New Roman" panose="02020603050405020304" pitchFamily="18" charset="0"/>
              </a:rPr>
              <a:t>= </a:t>
            </a:r>
            <a:r>
              <a:rPr lang="en-US" dirty="0" smtClean="0">
                <a:latin typeface="Times New Roman" panose="02020603050405020304" pitchFamily="18" charset="0"/>
              </a:rPr>
              <a:t>cos(</a:t>
            </a:r>
            <a:r>
              <a:rPr lang="en-US" i="1" dirty="0" smtClean="0">
                <a:latin typeface="Symbol" panose="05050102010706020507" pitchFamily="18" charset="2"/>
              </a:rPr>
              <a:t>q </a:t>
            </a:r>
            <a:r>
              <a:rPr lang="en-US" dirty="0" smtClean="0">
                <a:latin typeface="Symbol" panose="05050102010706020507" pitchFamily="18" charset="2"/>
              </a:rPr>
              <a:t>)</a:t>
            </a:r>
            <a:r>
              <a:rPr lang="en-US" dirty="0" smtClean="0">
                <a:latin typeface="Times New Roman" panose="02020603050405020304" pitchFamily="18" charset="0"/>
              </a:rPr>
              <a:t> + sin(</a:t>
            </a:r>
            <a:r>
              <a:rPr lang="en-US" i="1" dirty="0" smtClean="0">
                <a:latin typeface="Symbol" panose="05050102010706020507" pitchFamily="18" charset="2"/>
              </a:rPr>
              <a:t>q </a:t>
            </a:r>
            <a:r>
              <a:rPr lang="en-US" dirty="0" smtClean="0">
                <a:latin typeface="Symbol" panose="05050102010706020507" pitchFamily="18" charset="2"/>
              </a:rPr>
              <a:t>)</a:t>
            </a:r>
            <a:r>
              <a:rPr lang="en-US" i="1" dirty="0" smtClean="0">
                <a:latin typeface="Symbol" panose="05050102010706020507" pitchFamily="18" charset="2"/>
              </a:rPr>
              <a:t> </a:t>
            </a:r>
            <a:r>
              <a:rPr lang="en-US" i="1" dirty="0">
                <a:latin typeface="Times New Roman" panose="02020603050405020304" pitchFamily="18" charset="0"/>
              </a:rPr>
              <a:t>j</a:t>
            </a:r>
            <a:r>
              <a:rPr lang="en-US" dirty="0"/>
              <a:t>, then </a:t>
            </a:r>
            <a:r>
              <a:rPr lang="en-US" dirty="0" smtClean="0"/>
              <a:t/>
            </a:r>
            <a:br>
              <a:rPr lang="en-US" dirty="0" smtClean="0"/>
            </a:br>
            <a:r>
              <a:rPr lang="en-US" dirty="0" smtClean="0"/>
              <a:t/>
            </a:r>
            <a:br>
              <a:rPr lang="en-US" dirty="0" smtClean="0"/>
            </a:br>
            <a:endParaRPr lang="en-US" dirty="0" smtClean="0"/>
          </a:p>
          <a:p>
            <a:pPr lvl="1"/>
            <a:r>
              <a:rPr lang="en-US" dirty="0" smtClean="0"/>
              <a:t>If </a:t>
            </a:r>
            <a:r>
              <a:rPr lang="en-US" i="1" dirty="0" smtClean="0">
                <a:latin typeface="Times New Roman" panose="02020603050405020304" pitchFamily="18" charset="0"/>
              </a:rPr>
              <a:t>z</a:t>
            </a:r>
            <a:r>
              <a:rPr lang="en-US" baseline="-25000" dirty="0" smtClean="0">
                <a:latin typeface="Times New Roman" panose="02020603050405020304" pitchFamily="18" charset="0"/>
              </a:rPr>
              <a:t>4</a:t>
            </a:r>
            <a:r>
              <a:rPr lang="en-US" dirty="0" smtClean="0">
                <a:latin typeface="Times New Roman" panose="02020603050405020304" pitchFamily="18" charset="0"/>
              </a:rPr>
              <a:t> </a:t>
            </a:r>
            <a:r>
              <a:rPr lang="en-US" i="1" dirty="0">
                <a:latin typeface="Times New Roman" panose="02020603050405020304" pitchFamily="18" charset="0"/>
              </a:rPr>
              <a:t>= </a:t>
            </a:r>
            <a:r>
              <a:rPr lang="en-US" dirty="0">
                <a:latin typeface="Times New Roman" panose="02020603050405020304" pitchFamily="18" charset="0"/>
              </a:rPr>
              <a:t>0.1931398164 – 0.02242417046</a:t>
            </a:r>
            <a:r>
              <a:rPr lang="en-US" i="1" dirty="0" smtClean="0">
                <a:latin typeface="Times New Roman" panose="02020603050405020304" pitchFamily="18" charset="0"/>
              </a:rPr>
              <a:t>j</a:t>
            </a:r>
            <a:r>
              <a:rPr lang="en-US" dirty="0"/>
              <a:t>, then </a:t>
            </a:r>
          </a:p>
          <a:p>
            <a:pPr lvl="1"/>
            <a:endParaRPr lang="en-US" dirty="0"/>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3690722953"/>
              </p:ext>
            </p:extLst>
          </p:nvPr>
        </p:nvGraphicFramePr>
        <p:xfrm>
          <a:off x="2863850" y="2286000"/>
          <a:ext cx="2767013" cy="474663"/>
        </p:xfrm>
        <a:graphic>
          <a:graphicData uri="http://schemas.openxmlformats.org/presentationml/2006/ole">
            <mc:AlternateContent xmlns:mc="http://schemas.openxmlformats.org/markup-compatibility/2006">
              <mc:Choice xmlns:v="urn:schemas-microsoft-com:vml" Requires="v">
                <p:oleObj spid="_x0000_s14366" name="Equation" r:id="rId6" imgW="2514600" imgH="431640" progId="Equation.DSMT4">
                  <p:embed/>
                </p:oleObj>
              </mc:Choice>
              <mc:Fallback>
                <p:oleObj name="Equation" r:id="rId6" imgW="2514600" imgH="431640" progId="Equation.DSMT4">
                  <p:embed/>
                  <p:pic>
                    <p:nvPicPr>
                      <p:cNvPr id="0" name=""/>
                      <p:cNvPicPr>
                        <a:picLocks noChangeAspect="1" noChangeArrowheads="1"/>
                      </p:cNvPicPr>
                      <p:nvPr/>
                    </p:nvPicPr>
                    <p:blipFill>
                      <a:blip r:embed="rId7"/>
                      <a:srcRect/>
                      <a:stretch>
                        <a:fillRect/>
                      </a:stretch>
                    </p:blipFill>
                    <p:spPr bwMode="auto">
                      <a:xfrm>
                        <a:off x="2863850" y="2286000"/>
                        <a:ext cx="2767013"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31263071"/>
              </p:ext>
            </p:extLst>
          </p:nvPr>
        </p:nvGraphicFramePr>
        <p:xfrm>
          <a:off x="1525588" y="3185825"/>
          <a:ext cx="6094412" cy="544512"/>
        </p:xfrm>
        <a:graphic>
          <a:graphicData uri="http://schemas.openxmlformats.org/presentationml/2006/ole">
            <mc:AlternateContent xmlns:mc="http://schemas.openxmlformats.org/markup-compatibility/2006">
              <mc:Choice xmlns:v="urn:schemas-microsoft-com:vml" Requires="v">
                <p:oleObj spid="_x0000_s14367" name="Equation" r:id="rId8" imgW="5537160" imgH="495000" progId="Equation.DSMT4">
                  <p:embed/>
                </p:oleObj>
              </mc:Choice>
              <mc:Fallback>
                <p:oleObj name="Equation" r:id="rId8" imgW="5537160" imgH="495000" progId="Equation.DSMT4">
                  <p:embed/>
                  <p:pic>
                    <p:nvPicPr>
                      <p:cNvPr id="0" name=""/>
                      <p:cNvPicPr>
                        <a:picLocks noChangeAspect="1" noChangeArrowheads="1"/>
                      </p:cNvPicPr>
                      <p:nvPr/>
                    </p:nvPicPr>
                    <p:blipFill>
                      <a:blip r:embed="rId9"/>
                      <a:srcRect/>
                      <a:stretch>
                        <a:fillRect/>
                      </a:stretch>
                    </p:blipFill>
                    <p:spPr bwMode="auto">
                      <a:xfrm>
                        <a:off x="1525588" y="3185825"/>
                        <a:ext cx="6094412"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663602687"/>
              </p:ext>
            </p:extLst>
          </p:nvPr>
        </p:nvGraphicFramePr>
        <p:xfrm>
          <a:off x="2670175" y="4179887"/>
          <a:ext cx="3802063" cy="544513"/>
        </p:xfrm>
        <a:graphic>
          <a:graphicData uri="http://schemas.openxmlformats.org/presentationml/2006/ole">
            <mc:AlternateContent xmlns:mc="http://schemas.openxmlformats.org/markup-compatibility/2006">
              <mc:Choice xmlns:v="urn:schemas-microsoft-com:vml" Requires="v">
                <p:oleObj spid="_x0000_s14368" name="Equation" r:id="rId10" imgW="3454200" imgH="495000" progId="Equation.DSMT4">
                  <p:embed/>
                </p:oleObj>
              </mc:Choice>
              <mc:Fallback>
                <p:oleObj name="Equation" r:id="rId10" imgW="3454200" imgH="495000" progId="Equation.DSMT4">
                  <p:embed/>
                  <p:pic>
                    <p:nvPicPr>
                      <p:cNvPr id="0" name=""/>
                      <p:cNvPicPr>
                        <a:picLocks noChangeAspect="1" noChangeArrowheads="1"/>
                      </p:cNvPicPr>
                      <p:nvPr/>
                    </p:nvPicPr>
                    <p:blipFill>
                      <a:blip r:embed="rId11"/>
                      <a:srcRect/>
                      <a:stretch>
                        <a:fillRect/>
                      </a:stretch>
                    </p:blipFill>
                    <p:spPr bwMode="auto">
                      <a:xfrm>
                        <a:off x="2670175" y="4179887"/>
                        <a:ext cx="380206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553072775"/>
              </p:ext>
            </p:extLst>
          </p:nvPr>
        </p:nvGraphicFramePr>
        <p:xfrm>
          <a:off x="2032000" y="5226050"/>
          <a:ext cx="5072063" cy="1382713"/>
        </p:xfrm>
        <a:graphic>
          <a:graphicData uri="http://schemas.openxmlformats.org/presentationml/2006/ole">
            <mc:AlternateContent xmlns:mc="http://schemas.openxmlformats.org/markup-compatibility/2006">
              <mc:Choice xmlns:v="urn:schemas-microsoft-com:vml" Requires="v">
                <p:oleObj spid="_x0000_s14369" name="Equation" r:id="rId12" imgW="4609800" imgH="1257120" progId="Equation.DSMT4">
                  <p:embed/>
                </p:oleObj>
              </mc:Choice>
              <mc:Fallback>
                <p:oleObj name="Equation" r:id="rId12" imgW="4609800" imgH="1257120" progId="Equation.DSMT4">
                  <p:embed/>
                  <p:pic>
                    <p:nvPicPr>
                      <p:cNvPr id="0" name=""/>
                      <p:cNvPicPr>
                        <a:picLocks noChangeAspect="1" noChangeArrowheads="1"/>
                      </p:cNvPicPr>
                      <p:nvPr/>
                    </p:nvPicPr>
                    <p:blipFill>
                      <a:blip r:embed="rId13"/>
                      <a:srcRect/>
                      <a:stretch>
                        <a:fillRect/>
                      </a:stretch>
                    </p:blipFill>
                    <p:spPr bwMode="auto">
                      <a:xfrm>
                        <a:off x="2032000" y="5226050"/>
                        <a:ext cx="5072063"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14083648"/>
      </p:ext>
    </p:extLst>
  </p:cSld>
  <p:clrMapOvr>
    <a:masterClrMapping/>
  </p:clrMapOvr>
  <mc:AlternateContent xmlns:mc="http://schemas.openxmlformats.org/markup-compatibility/2006">
    <mc:Choice xmlns:p14="http://schemas.microsoft.com/office/powerpoint/2010/main" Requires="p14">
      <p:transition spd="slow" p14:dur="2000" advTm="59212"/>
    </mc:Choice>
    <mc:Fallback>
      <p:transition spd="slow" advTm="59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 of a real</a:t>
            </a:r>
            <a:endParaRPr lang="en-CA" dirty="0"/>
          </a:p>
        </p:txBody>
      </p:sp>
      <p:sp>
        <p:nvSpPr>
          <p:cNvPr id="3" name="Content Placeholder 2"/>
          <p:cNvSpPr>
            <a:spLocks noGrp="1"/>
          </p:cNvSpPr>
          <p:nvPr>
            <p:ph idx="1"/>
          </p:nvPr>
        </p:nvSpPr>
        <p:spPr/>
        <p:txBody>
          <a:bodyPr/>
          <a:lstStyle/>
          <a:p>
            <a:pPr marL="0" indent="0">
              <a:buNone/>
            </a:pPr>
            <a:r>
              <a:rPr lang="en-US" dirty="0" smtClean="0"/>
              <a:t>Theorem: If </a:t>
            </a:r>
            <a:r>
              <a:rPr lang="en-US" i="1" dirty="0" smtClean="0"/>
              <a:t>z</a:t>
            </a:r>
            <a:r>
              <a:rPr lang="en-US" dirty="0" smtClean="0"/>
              <a:t> is real, then                     .</a:t>
            </a:r>
          </a:p>
          <a:p>
            <a:pPr lvl="1"/>
            <a:r>
              <a:rPr lang="en-US" dirty="0" smtClean="0"/>
              <a:t>Note, this says that the absolute value of a real complex number has the same value of the absolute value of the real part</a:t>
            </a:r>
          </a:p>
          <a:p>
            <a:pPr marL="0" indent="0">
              <a:buNone/>
            </a:pPr>
            <a:endParaRPr lang="en-US" dirty="0"/>
          </a:p>
          <a:p>
            <a:pPr marL="0" indent="0">
              <a:buNone/>
            </a:pPr>
            <a:r>
              <a:rPr lang="en-US" dirty="0" smtClean="0"/>
              <a:t>Proof:</a:t>
            </a:r>
          </a:p>
          <a:p>
            <a:pPr marL="0" indent="0">
              <a:buNone/>
            </a:pPr>
            <a:r>
              <a:rPr lang="en-US" dirty="0"/>
              <a:t>	</a:t>
            </a:r>
            <a:r>
              <a:rPr lang="en-US" dirty="0" smtClean="0"/>
              <a:t>If </a:t>
            </a:r>
            <a:r>
              <a:rPr lang="en-US" i="1" dirty="0" smtClean="0">
                <a:latin typeface="Times New Roman" panose="02020603050405020304" pitchFamily="18" charset="0"/>
              </a:rPr>
              <a:t>z</a:t>
            </a:r>
            <a:r>
              <a:rPr lang="en-US" dirty="0" smtClean="0"/>
              <a:t> is real, then                     , so </a:t>
            </a:r>
            <a:r>
              <a:rPr lang="en-US" i="1" dirty="0" smtClean="0">
                <a:latin typeface="Times New Roman" panose="02020603050405020304" pitchFamily="18" charset="0"/>
              </a:rPr>
              <a:t>z</a:t>
            </a:r>
            <a:r>
              <a:rPr lang="en-US" dirty="0" smtClean="0">
                <a:latin typeface="Times New Roman" panose="02020603050405020304" pitchFamily="18" charset="0"/>
              </a:rPr>
              <a:t> = </a:t>
            </a:r>
            <a:r>
              <a:rPr lang="en-US" i="1" dirty="0" smtClean="0">
                <a:latin typeface="Symbol" panose="05050102010706020507" pitchFamily="18" charset="2"/>
              </a:rPr>
              <a:t>a</a:t>
            </a:r>
            <a:r>
              <a:rPr lang="en-US" dirty="0" smtClean="0">
                <a:latin typeface="Times New Roman" panose="02020603050405020304" pitchFamily="18" charset="0"/>
              </a:rPr>
              <a:t> + 0</a:t>
            </a:r>
            <a:r>
              <a:rPr lang="en-US" i="1" dirty="0" smtClean="0">
                <a:latin typeface="Times New Roman" panose="02020603050405020304" pitchFamily="18" charset="0"/>
              </a:rPr>
              <a:t>j</a:t>
            </a:r>
            <a:r>
              <a:rPr lang="en-US" dirty="0" smtClean="0"/>
              <a:t> where                     .</a:t>
            </a:r>
          </a:p>
          <a:p>
            <a:pPr marL="0" indent="0">
              <a:buNone/>
            </a:pPr>
            <a:r>
              <a:rPr lang="en-US" dirty="0"/>
              <a:t>	</a:t>
            </a:r>
            <a:r>
              <a:rPr lang="en-US" dirty="0" smtClean="0"/>
              <a:t>Thus, </a:t>
            </a:r>
            <a:endParaRPr lang="en-US" dirty="0" smtClean="0"/>
          </a:p>
          <a:p>
            <a:pPr lvl="4"/>
            <a:endParaRPr lang="en-US" dirty="0" smtClean="0"/>
          </a:p>
          <a:p>
            <a:pPr lvl="4"/>
            <a:endParaRPr lang="en-US" dirty="0"/>
          </a:p>
          <a:p>
            <a:pPr marL="0" indent="0">
              <a:buNone/>
            </a:pPr>
            <a:r>
              <a:rPr lang="en-US" dirty="0" smtClean="0"/>
              <a:t>	                                           .</a:t>
            </a:r>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1" name="Slide Number Placeholder 10"/>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7" name="Object 6"/>
          <p:cNvGraphicFramePr>
            <a:graphicFrameLocks noChangeAspect="1"/>
          </p:cNvGraphicFramePr>
          <p:nvPr>
            <p:extLst>
              <p:ext uri="{D42A27DB-BD31-4B8C-83A1-F6EECF244321}">
                <p14:modId xmlns:p14="http://schemas.microsoft.com/office/powerpoint/2010/main" val="802234869"/>
              </p:ext>
            </p:extLst>
          </p:nvPr>
        </p:nvGraphicFramePr>
        <p:xfrm>
          <a:off x="3321627" y="3536373"/>
          <a:ext cx="1228725" cy="419100"/>
        </p:xfrm>
        <a:graphic>
          <a:graphicData uri="http://schemas.openxmlformats.org/presentationml/2006/ole">
            <mc:AlternateContent xmlns:mc="http://schemas.openxmlformats.org/markup-compatibility/2006">
              <mc:Choice xmlns:v="urn:schemas-microsoft-com:vml" Requires="v">
                <p:oleObj spid="_x0000_s15394" name="Equation" r:id="rId6" imgW="1117440" imgH="380880" progId="Equation.DSMT4">
                  <p:embed/>
                </p:oleObj>
              </mc:Choice>
              <mc:Fallback>
                <p:oleObj name="Equation" r:id="rId6" imgW="1117440" imgH="380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1627" y="3536373"/>
                        <a:ext cx="122872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952015555"/>
              </p:ext>
            </p:extLst>
          </p:nvPr>
        </p:nvGraphicFramePr>
        <p:xfrm>
          <a:off x="3657600" y="1645227"/>
          <a:ext cx="1206500" cy="406400"/>
        </p:xfrm>
        <a:graphic>
          <a:graphicData uri="http://schemas.openxmlformats.org/presentationml/2006/ole">
            <mc:AlternateContent xmlns:mc="http://schemas.openxmlformats.org/markup-compatibility/2006">
              <mc:Choice xmlns:v="urn:schemas-microsoft-com:vml" Requires="v">
                <p:oleObj spid="_x0000_s15395" name="Equation" r:id="rId8" imgW="1206360" imgH="406080" progId="Equation.DSMT4">
                  <p:embed/>
                </p:oleObj>
              </mc:Choice>
              <mc:Fallback>
                <p:oleObj name="Equation" r:id="rId8" imgW="1206360" imgH="406080" progId="Equation.DSMT4">
                  <p:embed/>
                  <p:pic>
                    <p:nvPicPr>
                      <p:cNvPr id="0" name=""/>
                      <p:cNvPicPr>
                        <a:picLocks noChangeAspect="1" noChangeArrowheads="1"/>
                      </p:cNvPicPr>
                      <p:nvPr/>
                    </p:nvPicPr>
                    <p:blipFill>
                      <a:blip r:embed="rId9"/>
                      <a:srcRect/>
                      <a:stretch>
                        <a:fillRect/>
                      </a:stretch>
                    </p:blipFill>
                    <p:spPr bwMode="auto">
                      <a:xfrm>
                        <a:off x="3657600" y="1645227"/>
                        <a:ext cx="12065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752727177"/>
              </p:ext>
            </p:extLst>
          </p:nvPr>
        </p:nvGraphicFramePr>
        <p:xfrm>
          <a:off x="7000182" y="3538105"/>
          <a:ext cx="1215390" cy="419100"/>
        </p:xfrm>
        <a:graphic>
          <a:graphicData uri="http://schemas.openxmlformats.org/presentationml/2006/ole">
            <mc:AlternateContent xmlns:mc="http://schemas.openxmlformats.org/markup-compatibility/2006">
              <mc:Choice xmlns:v="urn:schemas-microsoft-com:vml" Requires="v">
                <p:oleObj spid="_x0000_s15396" name="Equation" r:id="rId10" imgW="1104840" imgH="380880" progId="Equation.DSMT4">
                  <p:embed/>
                </p:oleObj>
              </mc:Choice>
              <mc:Fallback>
                <p:oleObj name="Equation" r:id="rId10" imgW="1104840" imgH="380880" progId="Equation.DSMT4">
                  <p:embed/>
                  <p:pic>
                    <p:nvPicPr>
                      <p:cNvPr id="0" name=""/>
                      <p:cNvPicPr>
                        <a:picLocks noChangeAspect="1" noChangeArrowheads="1"/>
                      </p:cNvPicPr>
                      <p:nvPr/>
                    </p:nvPicPr>
                    <p:blipFill>
                      <a:blip r:embed="rId11"/>
                      <a:srcRect/>
                      <a:stretch>
                        <a:fillRect/>
                      </a:stretch>
                    </p:blipFill>
                    <p:spPr bwMode="auto">
                      <a:xfrm>
                        <a:off x="7000182" y="3538105"/>
                        <a:ext cx="121539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4428612" y="4994564"/>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98330764"/>
              </p:ext>
            </p:extLst>
          </p:nvPr>
        </p:nvGraphicFramePr>
        <p:xfrm>
          <a:off x="2459666" y="4418823"/>
          <a:ext cx="782637" cy="404812"/>
        </p:xfrm>
        <a:graphic>
          <a:graphicData uri="http://schemas.openxmlformats.org/presentationml/2006/ole">
            <mc:AlternateContent xmlns:mc="http://schemas.openxmlformats.org/markup-compatibility/2006">
              <mc:Choice xmlns:v="urn:schemas-microsoft-com:vml" Requires="v">
                <p:oleObj spid="_x0000_s15397" name="Equation" r:id="rId12" imgW="711000" imgH="368280" progId="Equation.DSMT4">
                  <p:embed/>
                </p:oleObj>
              </mc:Choice>
              <mc:Fallback>
                <p:oleObj name="Equation" r:id="rId12" imgW="711000" imgH="368280" progId="Equation.DSMT4">
                  <p:embed/>
                  <p:pic>
                    <p:nvPicPr>
                      <p:cNvPr id="0" name=""/>
                      <p:cNvPicPr>
                        <a:picLocks noChangeAspect="1" noChangeArrowheads="1"/>
                      </p:cNvPicPr>
                      <p:nvPr/>
                    </p:nvPicPr>
                    <p:blipFill>
                      <a:blip r:embed="rId13"/>
                      <a:srcRect/>
                      <a:stretch>
                        <a:fillRect/>
                      </a:stretch>
                    </p:blipFill>
                    <p:spPr bwMode="auto">
                      <a:xfrm>
                        <a:off x="2459666" y="4418823"/>
                        <a:ext cx="78263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165749632"/>
              </p:ext>
            </p:extLst>
          </p:nvPr>
        </p:nvGraphicFramePr>
        <p:xfrm>
          <a:off x="2186318" y="3868737"/>
          <a:ext cx="1581150" cy="474663"/>
        </p:xfrm>
        <a:graphic>
          <a:graphicData uri="http://schemas.openxmlformats.org/presentationml/2006/ole">
            <mc:AlternateContent xmlns:mc="http://schemas.openxmlformats.org/markup-compatibility/2006">
              <mc:Choice xmlns:v="urn:schemas-microsoft-com:vml" Requires="v">
                <p:oleObj spid="_x0000_s15398" name="Equation" r:id="rId14" imgW="1434960" imgH="431640" progId="Equation.DSMT4">
                  <p:embed/>
                </p:oleObj>
              </mc:Choice>
              <mc:Fallback>
                <p:oleObj name="Equation" r:id="rId14" imgW="1434960" imgH="431640" progId="Equation.DSMT4">
                  <p:embed/>
                  <p:pic>
                    <p:nvPicPr>
                      <p:cNvPr id="0" name=""/>
                      <p:cNvPicPr>
                        <a:picLocks noChangeAspect="1" noChangeArrowheads="1"/>
                      </p:cNvPicPr>
                      <p:nvPr/>
                    </p:nvPicPr>
                    <p:blipFill>
                      <a:blip r:embed="rId15"/>
                      <a:srcRect/>
                      <a:stretch>
                        <a:fillRect/>
                      </a:stretch>
                    </p:blipFill>
                    <p:spPr bwMode="auto">
                      <a:xfrm>
                        <a:off x="2186318" y="3868737"/>
                        <a:ext cx="1581150"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210823112"/>
              </p:ext>
            </p:extLst>
          </p:nvPr>
        </p:nvGraphicFramePr>
        <p:xfrm>
          <a:off x="2480932" y="4932638"/>
          <a:ext cx="1608138" cy="446088"/>
        </p:xfrm>
        <a:graphic>
          <a:graphicData uri="http://schemas.openxmlformats.org/presentationml/2006/ole">
            <mc:AlternateContent xmlns:mc="http://schemas.openxmlformats.org/markup-compatibility/2006">
              <mc:Choice xmlns:v="urn:schemas-microsoft-com:vml" Requires="v">
                <p:oleObj spid="_x0000_s15399" name="Equation" r:id="rId16" imgW="1460160" imgH="406080" progId="Equation.DSMT4">
                  <p:embed/>
                </p:oleObj>
              </mc:Choice>
              <mc:Fallback>
                <p:oleObj name="Equation" r:id="rId16" imgW="1460160" imgH="406080" progId="Equation.DSMT4">
                  <p:embed/>
                  <p:pic>
                    <p:nvPicPr>
                      <p:cNvPr id="0" name=""/>
                      <p:cNvPicPr>
                        <a:picLocks noChangeAspect="1" noChangeArrowheads="1"/>
                      </p:cNvPicPr>
                      <p:nvPr/>
                    </p:nvPicPr>
                    <p:blipFill>
                      <a:blip r:embed="rId17"/>
                      <a:srcRect/>
                      <a:stretch>
                        <a:fillRect/>
                      </a:stretch>
                    </p:blipFill>
                    <p:spPr bwMode="auto">
                      <a:xfrm>
                        <a:off x="2480932" y="4932638"/>
                        <a:ext cx="160813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42582997"/>
      </p:ext>
    </p:extLst>
  </p:cSld>
  <p:clrMapOvr>
    <a:masterClrMapping/>
  </p:clrMapOvr>
  <mc:AlternateContent xmlns:mc="http://schemas.openxmlformats.org/markup-compatibility/2006">
    <mc:Choice xmlns:p14="http://schemas.microsoft.com/office/powerpoint/2010/main" Requires="p14">
      <p:transition spd="slow" p14:dur="2000" advTm="56221"/>
    </mc:Choice>
    <mc:Fallback>
      <p:transition spd="slow" advTm="56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4"/>
                </p:tgtEl>
              </p:cMediaNode>
            </p:audio>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2895600"/>
            <a:ext cx="18288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904018"/>
            <a:ext cx="18288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Absolute value is non-negative</a:t>
            </a:r>
            <a:endParaRPr lang="en-CA" dirty="0"/>
          </a:p>
        </p:txBody>
      </p:sp>
      <p:sp>
        <p:nvSpPr>
          <p:cNvPr id="3" name="Content Placeholder 2"/>
          <p:cNvSpPr>
            <a:spLocks noGrp="1"/>
          </p:cNvSpPr>
          <p:nvPr>
            <p:ph idx="1"/>
          </p:nvPr>
        </p:nvSpPr>
        <p:spPr/>
        <p:txBody>
          <a:bodyPr/>
          <a:lstStyle/>
          <a:p>
            <a:pPr marL="0" indent="0">
              <a:buNone/>
            </a:pPr>
            <a:r>
              <a:rPr lang="en-US" dirty="0" smtClean="0"/>
              <a:t>Theorem: For any complex number </a:t>
            </a:r>
            <a:r>
              <a:rPr lang="en-US" i="1" dirty="0" smtClean="0">
                <a:latin typeface="Times New Roman" panose="02020603050405020304" pitchFamily="18" charset="0"/>
              </a:rPr>
              <a:t>z</a:t>
            </a:r>
            <a:r>
              <a:rPr lang="en-US" dirty="0" smtClean="0"/>
              <a:t>,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a:t>
            </a:r>
            <a:r>
              <a:rPr lang="en-US" dirty="0" smtClean="0">
                <a:latin typeface="Times New Roman" panose="02020603050405020304" pitchFamily="18" charset="0"/>
              </a:rPr>
              <a:t> 0</a:t>
            </a:r>
            <a:r>
              <a:rPr lang="en-US" i="1" dirty="0" smtClean="0"/>
              <a:t>.</a:t>
            </a:r>
          </a:p>
          <a:p>
            <a:r>
              <a:rPr lang="en-US" dirty="0" smtClean="0"/>
              <a:t>To prove this, we need a new concept:</a:t>
            </a:r>
          </a:p>
          <a:p>
            <a:pPr lvl="1"/>
            <a:r>
              <a:rPr lang="en-US" dirty="0"/>
              <a:t>A function </a:t>
            </a:r>
            <a:r>
              <a:rPr lang="en-US" i="1" dirty="0">
                <a:latin typeface="Times New Roman" panose="02020603050405020304" pitchFamily="18" charset="0"/>
              </a:rPr>
              <a:t>f</a:t>
            </a:r>
            <a:r>
              <a:rPr lang="en-US" dirty="0"/>
              <a:t> is </a:t>
            </a:r>
            <a:r>
              <a:rPr lang="en-US" i="1" dirty="0"/>
              <a:t>strictly monotonic increasing</a:t>
            </a:r>
          </a:p>
          <a:p>
            <a:pPr marL="0" indent="0" algn="ctr">
              <a:buNone/>
            </a:pP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&lt;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y</a:t>
            </a:r>
            <a:r>
              <a:rPr lang="en-US" dirty="0">
                <a:latin typeface="Times New Roman" panose="02020603050405020304" pitchFamily="18" charset="0"/>
              </a:rPr>
              <a:t>)</a:t>
            </a:r>
            <a:r>
              <a:rPr lang="en-US" dirty="0"/>
              <a:t> whenever </a:t>
            </a:r>
            <a:r>
              <a:rPr lang="en-US" i="1" dirty="0">
                <a:latin typeface="Times New Roman" panose="02020603050405020304" pitchFamily="18" charset="0"/>
              </a:rPr>
              <a:t>x </a:t>
            </a:r>
            <a:r>
              <a:rPr lang="en-US" dirty="0">
                <a:latin typeface="Times New Roman" panose="02020603050405020304" pitchFamily="18" charset="0"/>
              </a:rPr>
              <a:t>&lt; </a:t>
            </a:r>
            <a:r>
              <a:rPr lang="en-US" i="1" dirty="0">
                <a:latin typeface="Times New Roman" panose="02020603050405020304" pitchFamily="18" charset="0"/>
              </a:rPr>
              <a:t>y</a:t>
            </a:r>
            <a:endParaRPr lang="en-US" dirty="0">
              <a:latin typeface="Times New Roman" panose="02020603050405020304" pitchFamily="18" charset="0"/>
            </a:endParaRPr>
          </a:p>
          <a:p>
            <a:r>
              <a:rPr lang="en-US" dirty="0"/>
              <a:t>Some examples:</a:t>
            </a:r>
          </a:p>
          <a:p>
            <a:pPr lvl="1"/>
            <a:r>
              <a:rPr lang="en-US" dirty="0"/>
              <a:t>        is strictly monotonic increasing for </a:t>
            </a:r>
            <a:r>
              <a:rPr lang="en-US" i="1" dirty="0">
                <a:latin typeface="Times New Roman" panose="02020603050405020304" pitchFamily="18" charset="0"/>
              </a:rPr>
              <a:t>x</a:t>
            </a:r>
            <a:r>
              <a:rPr lang="en-US" dirty="0">
                <a:latin typeface="Times New Roman" panose="02020603050405020304" pitchFamily="18" charset="0"/>
              </a:rPr>
              <a:t> ≥ 0</a:t>
            </a:r>
          </a:p>
          <a:p>
            <a:pPr lvl="1"/>
            <a:r>
              <a:rPr lang="en-US" dirty="0">
                <a:latin typeface="Times New Roman" panose="02020603050405020304" pitchFamily="18" charset="0"/>
              </a:rPr>
              <a:t>ln(</a:t>
            </a:r>
            <a:r>
              <a:rPr lang="en-US" i="1" dirty="0">
                <a:latin typeface="Times New Roman" panose="02020603050405020304" pitchFamily="18" charset="0"/>
              </a:rPr>
              <a:t>x</a:t>
            </a:r>
            <a:r>
              <a:rPr lang="en-US" dirty="0">
                <a:latin typeface="Times New Roman" panose="02020603050405020304" pitchFamily="18" charset="0"/>
              </a:rPr>
              <a:t>)</a:t>
            </a:r>
            <a:r>
              <a:rPr lang="en-US" dirty="0"/>
              <a:t> is strictly monotonic increasing for </a:t>
            </a:r>
            <a:r>
              <a:rPr lang="en-US" i="1" dirty="0">
                <a:latin typeface="Times New Roman" panose="02020603050405020304" pitchFamily="18" charset="0"/>
              </a:rPr>
              <a:t>x</a:t>
            </a:r>
            <a:r>
              <a:rPr lang="en-US" dirty="0">
                <a:latin typeface="Times New Roman" panose="02020603050405020304" pitchFamily="18" charset="0"/>
              </a:rPr>
              <a:t> &gt; 0</a:t>
            </a:r>
          </a:p>
          <a:p>
            <a:pPr lvl="1"/>
            <a:r>
              <a:rPr lang="en-US" i="1" dirty="0">
                <a:latin typeface="Times New Roman" panose="02020603050405020304" pitchFamily="18" charset="0"/>
              </a:rPr>
              <a:t>e</a:t>
            </a:r>
            <a:r>
              <a:rPr lang="en-US" i="1" baseline="30000" dirty="0">
                <a:latin typeface="Times New Roman" panose="02020603050405020304" pitchFamily="18" charset="0"/>
              </a:rPr>
              <a:t>x</a:t>
            </a:r>
            <a:r>
              <a:rPr lang="en-US" dirty="0"/>
              <a:t> is strictly monotonic increasing for all real </a:t>
            </a:r>
            <a:r>
              <a:rPr lang="en-US" i="1" dirty="0">
                <a:latin typeface="Times New Roman" panose="02020603050405020304" pitchFamily="18" charset="0"/>
              </a:rPr>
              <a:t>x</a:t>
            </a:r>
          </a:p>
          <a:p>
            <a:pPr lvl="1"/>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t> is strictly monotonic increasing for </a:t>
            </a:r>
            <a:r>
              <a:rPr lang="en-US" i="1" dirty="0">
                <a:latin typeface="Times New Roman" panose="02020603050405020304" pitchFamily="18" charset="0"/>
              </a:rPr>
              <a:t>x</a:t>
            </a:r>
            <a:r>
              <a:rPr lang="en-US" dirty="0">
                <a:latin typeface="Times New Roman" panose="02020603050405020304" pitchFamily="18" charset="0"/>
              </a:rPr>
              <a:t> ≥ 0</a:t>
            </a:r>
          </a:p>
          <a:p>
            <a:pPr lvl="1"/>
            <a:r>
              <a:rPr lang="en-US" i="1" dirty="0">
                <a:latin typeface="Times New Roman" panose="02020603050405020304" pitchFamily="18" charset="0"/>
              </a:rPr>
              <a:t>x</a:t>
            </a:r>
            <a:r>
              <a:rPr lang="en-US" baseline="30000" dirty="0">
                <a:latin typeface="Times New Roman" panose="02020603050405020304" pitchFamily="18" charset="0"/>
              </a:rPr>
              <a:t>3</a:t>
            </a:r>
            <a:r>
              <a:rPr lang="en-US" dirty="0"/>
              <a:t> is strictly monotonic increasing for all real </a:t>
            </a:r>
            <a:r>
              <a:rPr lang="en-US" i="1" dirty="0" smtClean="0">
                <a:latin typeface="Times New Roman" panose="02020603050405020304" pitchFamily="18" charset="0"/>
              </a:rPr>
              <a:t>x</a:t>
            </a:r>
            <a:endParaRPr lang="en-US" i="1"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1" name="Slide Number Placeholder 10"/>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508284532"/>
              </p:ext>
            </p:extLst>
          </p:nvPr>
        </p:nvGraphicFramePr>
        <p:xfrm>
          <a:off x="1219200" y="3581400"/>
          <a:ext cx="404813" cy="363538"/>
        </p:xfrm>
        <a:graphic>
          <a:graphicData uri="http://schemas.openxmlformats.org/presentationml/2006/ole">
            <mc:AlternateContent xmlns:mc="http://schemas.openxmlformats.org/markup-compatibility/2006">
              <mc:Choice xmlns:v="urn:schemas-microsoft-com:vml" Requires="v">
                <p:oleObj spid="_x0000_s22539" name="Equation" r:id="rId8" imgW="368280" imgH="330120" progId="Equation.DSMT4">
                  <p:embed/>
                </p:oleObj>
              </mc:Choice>
              <mc:Fallback>
                <p:oleObj name="Equation" r:id="rId8" imgW="368280" imgH="330120" progId="Equation.DSMT4">
                  <p:embed/>
                  <p:pic>
                    <p:nvPicPr>
                      <p:cNvPr id="0" name="Object 3"/>
                      <p:cNvPicPr>
                        <a:picLocks noChangeAspect="1" noChangeArrowheads="1"/>
                      </p:cNvPicPr>
                      <p:nvPr/>
                    </p:nvPicPr>
                    <p:blipFill>
                      <a:blip r:embed="rId9"/>
                      <a:srcRect/>
                      <a:stretch>
                        <a:fillRect/>
                      </a:stretch>
                    </p:blipFill>
                    <p:spPr bwMode="auto">
                      <a:xfrm>
                        <a:off x="1219200" y="3581400"/>
                        <a:ext cx="40481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253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2904018"/>
            <a:ext cx="18288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2904018"/>
            <a:ext cx="18288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2904018"/>
            <a:ext cx="18288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44612642"/>
      </p:ext>
    </p:extLst>
  </p:cSld>
  <p:clrMapOvr>
    <a:masterClrMapping/>
  </p:clrMapOvr>
  <mc:AlternateContent xmlns:mc="http://schemas.openxmlformats.org/markup-compatibility/2006">
    <mc:Choice xmlns:p14="http://schemas.microsoft.com/office/powerpoint/2010/main" Requires="p14">
      <p:transition spd="slow" p14:dur="2000" advTm="92519"/>
    </mc:Choice>
    <mc:Fallback>
      <p:transition spd="slow" advTm="9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5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5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5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 is non-negative</a:t>
            </a:r>
            <a:endParaRPr lang="en-CA" dirty="0"/>
          </a:p>
        </p:txBody>
      </p:sp>
      <p:sp>
        <p:nvSpPr>
          <p:cNvPr id="3" name="Content Placeholder 2"/>
          <p:cNvSpPr>
            <a:spLocks noGrp="1"/>
          </p:cNvSpPr>
          <p:nvPr>
            <p:ph idx="1"/>
          </p:nvPr>
        </p:nvSpPr>
        <p:spPr/>
        <p:txBody>
          <a:bodyPr/>
          <a:lstStyle/>
          <a:p>
            <a:pPr marL="0" indent="0">
              <a:buNone/>
            </a:pPr>
            <a:r>
              <a:rPr lang="en-US" dirty="0" smtClean="0"/>
              <a:t>Theorem: For any complex number </a:t>
            </a:r>
            <a:r>
              <a:rPr lang="en-US" i="1" dirty="0" smtClean="0">
                <a:latin typeface="Times New Roman" panose="02020603050405020304" pitchFamily="18" charset="0"/>
              </a:rPr>
              <a:t>z</a:t>
            </a:r>
            <a:r>
              <a:rPr lang="en-US" dirty="0" smtClean="0"/>
              <a:t>, </a:t>
            </a:r>
            <a:r>
              <a:rPr lang="en-US" dirty="0" smtClean="0">
                <a:latin typeface="Times New Roman" panose="02020603050405020304" pitchFamily="18" charset="0"/>
              </a:rPr>
              <a:t>|</a:t>
            </a:r>
            <a:r>
              <a:rPr lang="en-US" i="1" dirty="0" smtClean="0">
                <a:latin typeface="Times New Roman" panose="02020603050405020304" pitchFamily="18" charset="0"/>
              </a:rPr>
              <a:t>z</a:t>
            </a:r>
            <a:r>
              <a:rPr lang="en-US" dirty="0" smtClean="0">
                <a:latin typeface="Times New Roman" panose="02020603050405020304" pitchFamily="18" charset="0"/>
              </a:rPr>
              <a:t>| </a:t>
            </a:r>
            <a:r>
              <a:rPr lang="en-US" dirty="0">
                <a:latin typeface="Times New Roman" panose="02020603050405020304" pitchFamily="18" charset="0"/>
              </a:rPr>
              <a:t>≥</a:t>
            </a:r>
            <a:r>
              <a:rPr lang="en-US" dirty="0" smtClean="0">
                <a:latin typeface="Times New Roman" panose="02020603050405020304" pitchFamily="18" charset="0"/>
              </a:rPr>
              <a:t> 0</a:t>
            </a:r>
            <a:r>
              <a:rPr lang="en-US" i="1" dirty="0" smtClean="0"/>
              <a:t>.</a:t>
            </a:r>
          </a:p>
          <a:p>
            <a:pPr marL="0" indent="0">
              <a:buNone/>
            </a:pPr>
            <a:r>
              <a:rPr lang="en-US" dirty="0" smtClean="0"/>
              <a:t>Proof:</a:t>
            </a:r>
          </a:p>
          <a:p>
            <a:pPr marL="0" indent="0">
              <a:buNone/>
            </a:pPr>
            <a:r>
              <a:rPr lang="en-US" dirty="0"/>
              <a:t>	</a:t>
            </a:r>
            <a:r>
              <a:rPr lang="en-US" dirty="0" smtClean="0"/>
              <a:t>If </a:t>
            </a:r>
            <a:r>
              <a:rPr lang="en-US" i="1" dirty="0" smtClean="0">
                <a:latin typeface="Times New Roman" panose="02020603050405020304" pitchFamily="18" charset="0"/>
              </a:rPr>
              <a:t>z </a:t>
            </a:r>
            <a:r>
              <a:rPr lang="en-US" dirty="0" smtClean="0">
                <a:latin typeface="Times New Roman" panose="02020603050405020304" pitchFamily="18" charset="0"/>
              </a:rPr>
              <a:t>= </a:t>
            </a:r>
            <a:r>
              <a:rPr lang="en-US" i="1" dirty="0" smtClean="0">
                <a:latin typeface="Symbol" panose="05050102010706020507" pitchFamily="18" charset="2"/>
              </a:rPr>
              <a:t>a</a:t>
            </a:r>
            <a:r>
              <a:rPr lang="en-US" dirty="0" smtClean="0">
                <a:latin typeface="Times New Roman" panose="02020603050405020304" pitchFamily="18" charset="0"/>
              </a:rPr>
              <a:t> + </a:t>
            </a:r>
            <a:r>
              <a:rPr lang="en-US" i="1" dirty="0" err="1" smtClean="0">
                <a:latin typeface="Symbol" panose="05050102010706020507" pitchFamily="18" charset="2"/>
              </a:rPr>
              <a:t>b</a:t>
            </a:r>
            <a:r>
              <a:rPr lang="en-US" i="1" dirty="0" err="1" smtClean="0">
                <a:latin typeface="Times New Roman" panose="02020603050405020304" pitchFamily="18" charset="0"/>
              </a:rPr>
              <a:t>j</a:t>
            </a:r>
            <a:r>
              <a:rPr lang="en-US" dirty="0" smtClean="0"/>
              <a:t>, then </a:t>
            </a:r>
            <a:r>
              <a:rPr lang="en-US" i="1" dirty="0" smtClean="0">
                <a:latin typeface="Symbol" panose="05050102010706020507" pitchFamily="18" charset="2"/>
              </a:rPr>
              <a:t>a</a:t>
            </a:r>
            <a:r>
              <a:rPr lang="en-US" i="1" dirty="0" smtClean="0"/>
              <a:t> </a:t>
            </a:r>
            <a:r>
              <a:rPr lang="en-US" dirty="0" smtClean="0"/>
              <a:t>and </a:t>
            </a:r>
            <a:r>
              <a:rPr lang="en-US" i="1" dirty="0" smtClean="0">
                <a:latin typeface="Symbol" panose="05050102010706020507" pitchFamily="18" charset="2"/>
              </a:rPr>
              <a:t>b</a:t>
            </a:r>
            <a:r>
              <a:rPr lang="en-US" i="1" dirty="0" smtClean="0"/>
              <a:t> </a:t>
            </a:r>
            <a:r>
              <a:rPr lang="en-US" dirty="0" smtClean="0"/>
              <a:t>are real</a:t>
            </a:r>
          </a:p>
          <a:p>
            <a:pPr marL="0" indent="0">
              <a:buNone/>
            </a:pPr>
            <a:r>
              <a:rPr lang="en-US" dirty="0"/>
              <a:t>	</a:t>
            </a:r>
            <a:r>
              <a:rPr lang="en-US" dirty="0" smtClean="0"/>
              <a:t>Thus, </a:t>
            </a:r>
            <a:r>
              <a:rPr lang="en-US" i="1" dirty="0" smtClean="0">
                <a:latin typeface="Symbol" panose="05050102010706020507" pitchFamily="18" charset="2"/>
              </a:rPr>
              <a:t>a </a:t>
            </a:r>
            <a:r>
              <a:rPr lang="en-US" baseline="30000" dirty="0" smtClean="0">
                <a:latin typeface="Times New Roman" panose="02020603050405020304" pitchFamily="18" charset="0"/>
              </a:rPr>
              <a:t>2</a:t>
            </a:r>
            <a:r>
              <a:rPr lang="en-US" dirty="0" smtClean="0">
                <a:latin typeface="Times New Roman" panose="02020603050405020304" pitchFamily="18" charset="0"/>
              </a:rPr>
              <a:t> </a:t>
            </a:r>
            <a:r>
              <a:rPr lang="en-CA" dirty="0" smtClean="0">
                <a:latin typeface="Times New Roman" panose="02020603050405020304" pitchFamily="18" charset="0"/>
              </a:rPr>
              <a:t>≥ 0</a:t>
            </a:r>
            <a:r>
              <a:rPr lang="en-CA" dirty="0" smtClean="0"/>
              <a:t> and </a:t>
            </a:r>
            <a:r>
              <a:rPr lang="en-CA" i="1" dirty="0" smtClean="0">
                <a:latin typeface="Symbol" panose="05050102010706020507" pitchFamily="18" charset="2"/>
              </a:rPr>
              <a:t>b </a:t>
            </a:r>
            <a:r>
              <a:rPr lang="en-CA" baseline="30000" dirty="0" smtClean="0">
                <a:latin typeface="Times New Roman" panose="02020603050405020304" pitchFamily="18" charset="0"/>
              </a:rPr>
              <a:t>2</a:t>
            </a:r>
            <a:r>
              <a:rPr lang="en-CA" dirty="0" smtClean="0">
                <a:latin typeface="Times New Roman" panose="02020603050405020304" pitchFamily="18" charset="0"/>
              </a:rPr>
              <a:t> ≥ 0</a:t>
            </a:r>
            <a:r>
              <a:rPr lang="en-CA" dirty="0"/>
              <a:t> .</a:t>
            </a:r>
            <a:endParaRPr lang="en-CA" dirty="0" smtClean="0">
              <a:latin typeface="Times New Roman" panose="02020603050405020304" pitchFamily="18" charset="0"/>
            </a:endParaRPr>
          </a:p>
          <a:p>
            <a:pPr marL="0" indent="0">
              <a:buNone/>
            </a:pPr>
            <a:r>
              <a:rPr lang="en-US" dirty="0"/>
              <a:t>	Thus, </a:t>
            </a:r>
            <a:r>
              <a:rPr lang="en-US" i="1" dirty="0">
                <a:latin typeface="Symbol" panose="05050102010706020507" pitchFamily="18" charset="2"/>
              </a:rPr>
              <a:t>a </a:t>
            </a:r>
            <a:r>
              <a:rPr lang="en-US" baseline="30000" dirty="0">
                <a:latin typeface="Times New Roman" panose="02020603050405020304" pitchFamily="18" charset="0"/>
              </a:rPr>
              <a:t>2</a:t>
            </a:r>
            <a:r>
              <a:rPr lang="en-US" dirty="0">
                <a:latin typeface="Times New Roman" panose="02020603050405020304" pitchFamily="18" charset="0"/>
              </a:rPr>
              <a:t> </a:t>
            </a:r>
            <a:r>
              <a:rPr lang="en-CA" dirty="0" smtClean="0">
                <a:latin typeface="Times New Roman" panose="02020603050405020304" pitchFamily="18" charset="0"/>
              </a:rPr>
              <a:t>+</a:t>
            </a:r>
            <a:r>
              <a:rPr lang="en-CA" dirty="0" smtClean="0"/>
              <a:t> </a:t>
            </a:r>
            <a:r>
              <a:rPr lang="en-CA" i="1" dirty="0">
                <a:latin typeface="Symbol" panose="05050102010706020507" pitchFamily="18" charset="2"/>
              </a:rPr>
              <a:t>b </a:t>
            </a:r>
            <a:r>
              <a:rPr lang="en-CA" baseline="30000" dirty="0">
                <a:latin typeface="Times New Roman" panose="02020603050405020304" pitchFamily="18" charset="0"/>
              </a:rPr>
              <a:t>2</a:t>
            </a:r>
            <a:r>
              <a:rPr lang="en-CA" dirty="0">
                <a:latin typeface="Times New Roman" panose="02020603050405020304" pitchFamily="18" charset="0"/>
              </a:rPr>
              <a:t> ≥ </a:t>
            </a:r>
            <a:r>
              <a:rPr lang="en-CA" dirty="0" smtClean="0">
                <a:latin typeface="Times New Roman" panose="02020603050405020304" pitchFamily="18" charset="0"/>
              </a:rPr>
              <a:t>0 </a:t>
            </a:r>
            <a:r>
              <a:rPr lang="en-CA" dirty="0" smtClean="0"/>
              <a:t>.</a:t>
            </a:r>
          </a:p>
          <a:p>
            <a:pPr marL="0" indent="0">
              <a:buNone/>
            </a:pPr>
            <a:r>
              <a:rPr lang="en-US" dirty="0"/>
              <a:t>	</a:t>
            </a:r>
            <a:r>
              <a:rPr lang="en-US" dirty="0" smtClean="0"/>
              <a:t>But the square root is strictly monotonic increasing, so </a:t>
            </a:r>
            <a:endParaRPr lang="en-CA" dirty="0"/>
          </a:p>
          <a:p>
            <a:pPr marL="0" indent="0">
              <a:buNone/>
            </a:pPr>
            <a:r>
              <a:rPr lang="en-US" dirty="0" smtClean="0"/>
              <a:t>  	 		                             .</a:t>
            </a:r>
            <a:endParaRPr lang="en-US" dirty="0"/>
          </a:p>
          <a:p>
            <a:endParaRPr lang="en-US" dirty="0" smtClean="0"/>
          </a:p>
          <a:p>
            <a:pPr marL="0" indent="0">
              <a:buNone/>
            </a:pPr>
            <a:endParaRPr lang="en-US" dirty="0" smtClean="0"/>
          </a:p>
        </p:txBody>
      </p:sp>
      <p:sp>
        <p:nvSpPr>
          <p:cNvPr id="9" name="Footer Placeholder 8"/>
          <p:cNvSpPr>
            <a:spLocks noGrp="1"/>
          </p:cNvSpPr>
          <p:nvPr>
            <p:ph type="ftr" sz="quarter" idx="11"/>
          </p:nvPr>
        </p:nvSpPr>
        <p:spPr/>
        <p:txBody>
          <a:bodyPr/>
          <a:lstStyle/>
          <a:p>
            <a:r>
              <a:rPr lang="en-CA" smtClean="0"/>
              <a:t>The absolute value of a complex number</a:t>
            </a:r>
            <a:endParaRPr lang="en-CA"/>
          </a:p>
        </p:txBody>
      </p:sp>
      <p:sp>
        <p:nvSpPr>
          <p:cNvPr id="11" name="Slide Number Placeholder 10"/>
          <p:cNvSpPr>
            <a:spLocks noGrp="1"/>
          </p:cNvSpPr>
          <p:nvPr>
            <p:ph type="sldNum" sz="quarter" idx="12"/>
          </p:nvPr>
        </p:nvSpPr>
        <p:spPr/>
        <p:txBody>
          <a:bodyPr/>
          <a:lstStyle/>
          <a:p>
            <a:fld id="{42EF6DC8-DA9C-4533-8A40-BB00A2545AF8}" type="slidenum">
              <a:rPr lang="en-CA" smtClean="0"/>
              <a:pPr/>
              <a:t>9</a:t>
            </a:fld>
            <a:endParaRPr lang="en-CA"/>
          </a:p>
        </p:txBody>
      </p:sp>
      <p:sp>
        <p:nvSpPr>
          <p:cNvPr id="19" name="TextBox 18"/>
          <p:cNvSpPr txBox="1"/>
          <p:nvPr/>
        </p:nvSpPr>
        <p:spPr>
          <a:xfrm>
            <a:off x="5257800" y="40386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316030055"/>
              </p:ext>
            </p:extLst>
          </p:nvPr>
        </p:nvGraphicFramePr>
        <p:xfrm>
          <a:off x="2427767" y="4017334"/>
          <a:ext cx="2668587" cy="474662"/>
        </p:xfrm>
        <a:graphic>
          <a:graphicData uri="http://schemas.openxmlformats.org/presentationml/2006/ole">
            <mc:AlternateContent xmlns:mc="http://schemas.openxmlformats.org/markup-compatibility/2006">
              <mc:Choice xmlns:v="urn:schemas-microsoft-com:vml" Requires="v">
                <p:oleObj spid="_x0000_s18444" name="Equation" r:id="rId6" imgW="2425680" imgH="431640" progId="Equation.DSMT4">
                  <p:embed/>
                </p:oleObj>
              </mc:Choice>
              <mc:Fallback>
                <p:oleObj name="Equation" r:id="rId6" imgW="2425680" imgH="431640" progId="Equation.DSMT4">
                  <p:embed/>
                  <p:pic>
                    <p:nvPicPr>
                      <p:cNvPr id="0" name=""/>
                      <p:cNvPicPr>
                        <a:picLocks noChangeAspect="1" noChangeArrowheads="1"/>
                      </p:cNvPicPr>
                      <p:nvPr/>
                    </p:nvPicPr>
                    <p:blipFill>
                      <a:blip r:embed="rId7"/>
                      <a:srcRect/>
                      <a:stretch>
                        <a:fillRect/>
                      </a:stretch>
                    </p:blipFill>
                    <p:spPr bwMode="auto">
                      <a:xfrm>
                        <a:off x="2427767" y="4017334"/>
                        <a:ext cx="26685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27910960"/>
              </p:ext>
            </p:extLst>
          </p:nvPr>
        </p:nvGraphicFramePr>
        <p:xfrm>
          <a:off x="6248400" y="1981200"/>
          <a:ext cx="1871662" cy="1760537"/>
        </p:xfrm>
        <a:graphic>
          <a:graphicData uri="http://schemas.openxmlformats.org/presentationml/2006/ole">
            <mc:AlternateContent xmlns:mc="http://schemas.openxmlformats.org/markup-compatibility/2006">
              <mc:Choice xmlns:v="urn:schemas-microsoft-com:vml" Requires="v">
                <p:oleObj spid="_x0000_s18445" name="Equation" r:id="rId8" imgW="1701720" imgH="1600200" progId="Equation.DSMT4">
                  <p:embed/>
                </p:oleObj>
              </mc:Choice>
              <mc:Fallback>
                <p:oleObj name="Equation" r:id="rId8" imgW="1701720" imgH="1600200" progId="Equation.DSMT4">
                  <p:embed/>
                  <p:pic>
                    <p:nvPicPr>
                      <p:cNvPr id="0" name=""/>
                      <p:cNvPicPr>
                        <a:picLocks noChangeAspect="1" noChangeArrowheads="1"/>
                      </p:cNvPicPr>
                      <p:nvPr/>
                    </p:nvPicPr>
                    <p:blipFill>
                      <a:blip r:embed="rId9"/>
                      <a:srcRect/>
                      <a:stretch>
                        <a:fillRect/>
                      </a:stretch>
                    </p:blipFill>
                    <p:spPr bwMode="auto">
                      <a:xfrm>
                        <a:off x="6248400" y="1981200"/>
                        <a:ext cx="1871662"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584742126"/>
      </p:ext>
    </p:extLst>
  </p:cSld>
  <p:clrMapOvr>
    <a:masterClrMapping/>
  </p:clrMapOvr>
  <mc:AlternateContent xmlns:mc="http://schemas.openxmlformats.org/markup-compatibility/2006">
    <mc:Choice xmlns:p14="http://schemas.microsoft.com/office/powerpoint/2010/main" Requires="p14">
      <p:transition spd="slow" p14:dur="2000" advTm="43298"/>
    </mc:Choice>
    <mc:Fallback>
      <p:transition spd="slow" advTm="43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bldLst>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2.5|3.8|5.1|5.6"/>
</p:tagLst>
</file>

<file path=ppt/tags/tag10.xml><?xml version="1.0" encoding="utf-8"?>
<p:tagLst xmlns:a="http://schemas.openxmlformats.org/drawingml/2006/main" xmlns:r="http://schemas.openxmlformats.org/officeDocument/2006/relationships" xmlns:p="http://schemas.openxmlformats.org/presentationml/2006/main">
  <p:tag name="TIMING" val="|12.1|10.3|14.9"/>
</p:tagLst>
</file>

<file path=ppt/tags/tag11.xml><?xml version="1.0" encoding="utf-8"?>
<p:tagLst xmlns:a="http://schemas.openxmlformats.org/drawingml/2006/main" xmlns:r="http://schemas.openxmlformats.org/officeDocument/2006/relationships" xmlns:p="http://schemas.openxmlformats.org/presentationml/2006/main">
  <p:tag name="TIMING" val="|4.9|11.5|8|2.5|14.7|4.4|9.8"/>
</p:tagLst>
</file>

<file path=ppt/tags/tag12.xml><?xml version="1.0" encoding="utf-8"?>
<p:tagLst xmlns:a="http://schemas.openxmlformats.org/drawingml/2006/main" xmlns:r="http://schemas.openxmlformats.org/officeDocument/2006/relationships" xmlns:p="http://schemas.openxmlformats.org/presentationml/2006/main">
  <p:tag name="TIMING" val="|1.8|5|6.1|8.2|6.9|10.2|6.8|12.9"/>
</p:tagLst>
</file>

<file path=ppt/tags/tag2.xml><?xml version="1.0" encoding="utf-8"?>
<p:tagLst xmlns:a="http://schemas.openxmlformats.org/drawingml/2006/main" xmlns:r="http://schemas.openxmlformats.org/officeDocument/2006/relationships" xmlns:p="http://schemas.openxmlformats.org/presentationml/2006/main">
  <p:tag name="TIMING" val="|11.5|22.4|16.2|14.5"/>
</p:tagLst>
</file>

<file path=ppt/tags/tag3.xml><?xml version="1.0" encoding="utf-8"?>
<p:tagLst xmlns:a="http://schemas.openxmlformats.org/drawingml/2006/main" xmlns:r="http://schemas.openxmlformats.org/officeDocument/2006/relationships" xmlns:p="http://schemas.openxmlformats.org/presentationml/2006/main">
  <p:tag name="TIMING" val="|10.3|14.7"/>
</p:tagLst>
</file>

<file path=ppt/tags/tag4.xml><?xml version="1.0" encoding="utf-8"?>
<p:tagLst xmlns:a="http://schemas.openxmlformats.org/drawingml/2006/main" xmlns:r="http://schemas.openxmlformats.org/officeDocument/2006/relationships" xmlns:p="http://schemas.openxmlformats.org/presentationml/2006/main">
  <p:tag name="TIMING" val="|3.2|6.6|11.8|15.5"/>
</p:tagLst>
</file>

<file path=ppt/tags/tag5.xml><?xml version="1.0" encoding="utf-8"?>
<p:tagLst xmlns:a="http://schemas.openxmlformats.org/drawingml/2006/main" xmlns:r="http://schemas.openxmlformats.org/officeDocument/2006/relationships" xmlns:p="http://schemas.openxmlformats.org/presentationml/2006/main">
  <p:tag name="TIMING" val="|19|2.6|12.4|5.3|3"/>
</p:tagLst>
</file>

<file path=ppt/tags/tag6.xml><?xml version="1.0" encoding="utf-8"?>
<p:tagLst xmlns:a="http://schemas.openxmlformats.org/drawingml/2006/main" xmlns:r="http://schemas.openxmlformats.org/officeDocument/2006/relationships" xmlns:p="http://schemas.openxmlformats.org/presentationml/2006/main">
  <p:tag name="TIMING" val="|9.1|8.7|13|1.3|12.5|10.3|13.3|14.5"/>
</p:tagLst>
</file>

<file path=ppt/tags/tag7.xml><?xml version="1.0" encoding="utf-8"?>
<p:tagLst xmlns:a="http://schemas.openxmlformats.org/drawingml/2006/main" xmlns:r="http://schemas.openxmlformats.org/officeDocument/2006/relationships" xmlns:p="http://schemas.openxmlformats.org/presentationml/2006/main">
  <p:tag name="TIMING" val="|4.3|5.5|7.4|3.5|5.5"/>
</p:tagLst>
</file>

<file path=ppt/tags/tag8.xml><?xml version="1.0" encoding="utf-8"?>
<p:tagLst xmlns:a="http://schemas.openxmlformats.org/drawingml/2006/main" xmlns:r="http://schemas.openxmlformats.org/officeDocument/2006/relationships" xmlns:p="http://schemas.openxmlformats.org/presentationml/2006/main">
  <p:tag name="TIMING" val="|12.5|11.5|3.2|14.2|13.6|4.9"/>
</p:tagLst>
</file>

<file path=ppt/tags/tag9.xml><?xml version="1.0" encoding="utf-8"?>
<p:tagLst xmlns:a="http://schemas.openxmlformats.org/drawingml/2006/main" xmlns:r="http://schemas.openxmlformats.org/officeDocument/2006/relationships" xmlns:p="http://schemas.openxmlformats.org/presentationml/2006/main">
  <p:tag name="TIMING" val="|4.1|5.6|4.3|4.5|8.9|12.1|17.6|21.6|4.3|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8069</TotalTime>
  <Words>917</Words>
  <Application>Microsoft Office PowerPoint</Application>
  <PresentationFormat>On-screen Show (4:3)</PresentationFormat>
  <Paragraphs>167</Paragraphs>
  <Slides>19</Slides>
  <Notes>0</Notes>
  <HiddenSlides>0</HiddenSlides>
  <MMClips>19</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19</vt:i4>
      </vt:variant>
    </vt:vector>
  </HeadingPairs>
  <TitlesOfParts>
    <vt:vector size="22" baseType="lpstr">
      <vt:lpstr>Office Theme</vt:lpstr>
      <vt:lpstr>MathType 6.0 Equation</vt:lpstr>
      <vt:lpstr>Equation</vt:lpstr>
      <vt:lpstr>1.6.5 The absolute value of a complex number</vt:lpstr>
      <vt:lpstr>Introduction</vt:lpstr>
      <vt:lpstr>The absolute value</vt:lpstr>
      <vt:lpstr>The absolute value</vt:lpstr>
      <vt:lpstr>The absolute value</vt:lpstr>
      <vt:lpstr>The absolute value</vt:lpstr>
      <vt:lpstr>Absolute value of a real</vt:lpstr>
      <vt:lpstr>Absolute value is non-negative</vt:lpstr>
      <vt:lpstr>Absolute value is non-negative</vt:lpstr>
      <vt:lpstr>Absolute value is positive definite</vt:lpstr>
      <vt:lpstr>Absolute value is positive definite</vt:lpstr>
      <vt:lpstr>Absolute value is absolutely scalable</vt:lpstr>
      <vt:lpstr>Absolute value is absolutely scalable</vt:lpstr>
      <vt:lpstr>Absolute value is absolutely scalable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152</cp:revision>
  <dcterms:created xsi:type="dcterms:W3CDTF">2020-04-30T19:27:29Z</dcterms:created>
  <dcterms:modified xsi:type="dcterms:W3CDTF">2020-05-09T18:40:08Z</dcterms:modified>
</cp:coreProperties>
</file>